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57" r:id="rId2"/>
    <p:sldId id="259" r:id="rId3"/>
    <p:sldId id="295" r:id="rId4"/>
    <p:sldId id="296" r:id="rId5"/>
    <p:sldId id="297" r:id="rId6"/>
    <p:sldId id="298" r:id="rId7"/>
    <p:sldId id="299" r:id="rId8"/>
    <p:sldId id="285"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579"/>
    <a:srgbClr val="EF2C19"/>
    <a:srgbClr val="0055AD"/>
    <a:srgbClr val="0B447B"/>
    <a:srgbClr val="296B52"/>
    <a:srgbClr val="2BB0E2"/>
    <a:srgbClr val="3BC7D3"/>
    <a:srgbClr val="87C846"/>
    <a:srgbClr val="3F319A"/>
    <a:srgbClr val="FDE8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20"/>
    <p:restoredTop sz="94741"/>
  </p:normalViewPr>
  <p:slideViewPr>
    <p:cSldViewPr snapToGrid="0" snapToObjects="1">
      <p:cViewPr varScale="1">
        <p:scale>
          <a:sx n="111" d="100"/>
          <a:sy n="111" d="100"/>
        </p:scale>
        <p:origin x="2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A3FB8BE-9943-5047-9B0C-835AB6EC4931}" type="datetimeFigureOut">
              <a:t>06/11/2023</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FBE829-1B5E-D541-B58A-E10F0D2DB755}" type="slidenum">
              <a:t>‹N°›</a:t>
            </a:fld>
            <a:endParaRPr lang="fr-FR"/>
          </a:p>
        </p:txBody>
      </p:sp>
    </p:spTree>
    <p:extLst>
      <p:ext uri="{BB962C8B-B14F-4D97-AF65-F5344CB8AC3E}">
        <p14:creationId xmlns:p14="http://schemas.microsoft.com/office/powerpoint/2010/main" val="3708220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EAB667-9F68-964D-96A1-ED51960D5DF3}" type="datetimeFigureOut">
              <a:t>06/11/2023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B3A64A-C3BC-E34A-B67B-9D545D1EA98D}" type="slidenum">
              <a:t>‹N°›</a:t>
            </a:fld>
            <a:endParaRPr lang="fr-FR"/>
          </a:p>
        </p:txBody>
      </p:sp>
    </p:spTree>
    <p:extLst>
      <p:ext uri="{BB962C8B-B14F-4D97-AF65-F5344CB8AC3E}">
        <p14:creationId xmlns:p14="http://schemas.microsoft.com/office/powerpoint/2010/main" val="1351034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BE" sz="1200" baseline="30000" dirty="0">
                <a:solidFill>
                  <a:srgbClr val="104579"/>
                </a:solidFill>
                <a:effectLst/>
                <a:latin typeface="Muli" pitchFamily="2" charset="0"/>
                <a:ea typeface="Calibri" panose="020F0502020204030204" pitchFamily="34" charset="0"/>
                <a:cs typeface="Times New Roman" panose="02020603050405020304" pitchFamily="18" charset="0"/>
              </a:rPr>
              <a:t>1 </a:t>
            </a:r>
            <a:r>
              <a:rPr lang="fr-BE" sz="1800" dirty="0">
                <a:effectLst/>
                <a:latin typeface="Segoe UI" panose="020B0502040204020203" pitchFamily="34" charset="0"/>
              </a:rPr>
              <a:t>Somme d’argent entrante (cotisations, subsides, dons…).</a:t>
            </a:r>
          </a:p>
          <a:p>
            <a:r>
              <a:rPr lang="fr-BE" sz="1200" baseline="30000" dirty="0">
                <a:solidFill>
                  <a:srgbClr val="104579"/>
                </a:solidFill>
                <a:latin typeface="Muli" pitchFamily="2" charset="0"/>
                <a:ea typeface="Calibri" panose="020F0502020204030204" pitchFamily="34" charset="0"/>
                <a:cs typeface="Times New Roman" panose="02020603050405020304" pitchFamily="18" charset="0"/>
              </a:rPr>
              <a:t>2</a:t>
            </a:r>
            <a:r>
              <a:rPr lang="fr-BE" sz="1800" baseline="30000" dirty="0">
                <a:solidFill>
                  <a:srgbClr val="104579"/>
                </a:solidFill>
                <a:effectLst/>
                <a:latin typeface="Segoe UI" panose="020B0502040204020203" pitchFamily="34" charset="0"/>
                <a:ea typeface="Calibri" panose="020F0502020204030204" pitchFamily="34" charset="0"/>
                <a:cs typeface="Times New Roman" panose="02020603050405020304" pitchFamily="18" charset="0"/>
              </a:rPr>
              <a:t> </a:t>
            </a:r>
            <a:r>
              <a:rPr lang="fr-BE" sz="1800" dirty="0">
                <a:effectLst/>
                <a:latin typeface="Segoe UI" panose="020B0502040204020203" pitchFamily="34" charset="0"/>
              </a:rPr>
              <a:t>Somme d’argent sortante (activités, matériel, déplacements, cotisations dues à la fédération, endroit de camp…).</a:t>
            </a:r>
            <a:endParaRPr lang="fr-BE" dirty="0"/>
          </a:p>
        </p:txBody>
      </p:sp>
      <p:sp>
        <p:nvSpPr>
          <p:cNvPr id="4" name="Espace réservé du numéro de diapositive 3"/>
          <p:cNvSpPr>
            <a:spLocks noGrp="1"/>
          </p:cNvSpPr>
          <p:nvPr>
            <p:ph type="sldNum" sz="quarter" idx="5"/>
          </p:nvPr>
        </p:nvSpPr>
        <p:spPr/>
        <p:txBody>
          <a:bodyPr/>
          <a:lstStyle/>
          <a:p>
            <a:fld id="{62B3A64A-C3BC-E34A-B67B-9D545D1EA98D}" type="slidenum">
              <a:rPr lang="fr-BE" smtClean="0"/>
              <a:t>3</a:t>
            </a:fld>
            <a:endParaRPr lang="fr-BE"/>
          </a:p>
        </p:txBody>
      </p:sp>
    </p:spTree>
    <p:extLst>
      <p:ext uri="{BB962C8B-B14F-4D97-AF65-F5344CB8AC3E}">
        <p14:creationId xmlns:p14="http://schemas.microsoft.com/office/powerpoint/2010/main" val="5238637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Diapositive de titre">
    <p:spTree>
      <p:nvGrpSpPr>
        <p:cNvPr id="1" name=""/>
        <p:cNvGrpSpPr/>
        <p:nvPr/>
      </p:nvGrpSpPr>
      <p:grpSpPr>
        <a:xfrm>
          <a:off x="0" y="0"/>
          <a:ext cx="0" cy="0"/>
          <a:chOff x="0" y="0"/>
          <a:chExt cx="0" cy="0"/>
        </a:xfrm>
      </p:grpSpPr>
      <p:pic>
        <p:nvPicPr>
          <p:cNvPr id="17" name="Image 1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708731" y="593105"/>
            <a:ext cx="4740232" cy="569976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12" name="Rectangle 11"/>
          <p:cNvSpPr/>
          <p:nvPr userDrawn="1"/>
        </p:nvSpPr>
        <p:spPr>
          <a:xfrm>
            <a:off x="230153" y="619470"/>
            <a:ext cx="11697387" cy="6036824"/>
          </a:xfrm>
          <a:prstGeom prst="rect">
            <a:avLst/>
          </a:prstGeom>
          <a:solidFill>
            <a:srgbClr val="F5F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p:cNvSpPr/>
          <p:nvPr userDrawn="1"/>
        </p:nvSpPr>
        <p:spPr>
          <a:xfrm>
            <a:off x="11030892" y="5615612"/>
            <a:ext cx="1242388" cy="12423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 name="Imag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79435" y="5821680"/>
            <a:ext cx="548105" cy="834614"/>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51"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887068" y="3411477"/>
            <a:ext cx="8417859" cy="1323439"/>
          </a:xfrm>
          <a:prstGeom prst="rect">
            <a:avLst/>
          </a:prstGeom>
          <a:noFill/>
        </p:spPr>
        <p:txBody>
          <a:bodyPr wrap="square" rtlCol="0">
            <a:spAutoFit/>
          </a:bodyPr>
          <a:lstStyle/>
          <a:p>
            <a:pPr algn="ctr"/>
            <a:r>
              <a:rPr lang="fr-FR" sz="8000" b="0" i="0" dirty="0" smtClean="0">
                <a:solidFill>
                  <a:srgbClr val="87C846"/>
                </a:solidFill>
                <a:latin typeface="Muli Light" charset="0"/>
                <a:ea typeface="Muli Light" charset="0"/>
                <a:cs typeface="Muli Light" charset="0"/>
              </a:rPr>
              <a:t>Annexe 1</a:t>
            </a:r>
            <a:endParaRPr lang="fr-FR" sz="8000" b="0" i="0" dirty="0">
              <a:solidFill>
                <a:srgbClr val="87C846"/>
              </a:solidFill>
              <a:latin typeface="Muli Light" charset="0"/>
              <a:ea typeface="Muli Light" charset="0"/>
              <a:cs typeface="Muli Light" charset="0"/>
            </a:endParaRPr>
          </a:p>
        </p:txBody>
      </p:sp>
      <p:sp>
        <p:nvSpPr>
          <p:cNvPr id="3" name="ZoneTexte 2"/>
          <p:cNvSpPr txBox="1"/>
          <p:nvPr/>
        </p:nvSpPr>
        <p:spPr>
          <a:xfrm>
            <a:off x="1510681" y="2414892"/>
            <a:ext cx="9170634" cy="1015663"/>
          </a:xfrm>
          <a:prstGeom prst="rect">
            <a:avLst/>
          </a:prstGeom>
          <a:noFill/>
        </p:spPr>
        <p:txBody>
          <a:bodyPr wrap="square" rtlCol="0">
            <a:spAutoFit/>
          </a:bodyPr>
          <a:lstStyle/>
          <a:p>
            <a:pPr algn="ctr"/>
            <a:r>
              <a:rPr lang="fr-FR" sz="6000" b="1" i="0" dirty="0">
                <a:solidFill>
                  <a:srgbClr val="0B447B"/>
                </a:solidFill>
                <a:latin typeface="Muli Black" charset="0"/>
                <a:ea typeface="Muli Black" charset="0"/>
                <a:cs typeface="Muli Black" charset="0"/>
              </a:rPr>
              <a:t>Kit CU </a:t>
            </a:r>
            <a:r>
              <a:rPr lang="fr-FR" sz="6000" b="1" dirty="0">
                <a:solidFill>
                  <a:srgbClr val="0B447B"/>
                </a:solidFill>
                <a:latin typeface="Muli Black" charset="0"/>
                <a:ea typeface="Muli Black" charset="0"/>
                <a:cs typeface="Muli Black" charset="0"/>
              </a:rPr>
              <a:t>13</a:t>
            </a:r>
            <a:endParaRPr lang="fr-FR" sz="6000" b="1" i="0" dirty="0">
              <a:solidFill>
                <a:srgbClr val="0B447B"/>
              </a:solidFill>
              <a:latin typeface="Muli Black" charset="0"/>
              <a:ea typeface="Muli Black" charset="0"/>
              <a:cs typeface="Muli Black" charset="0"/>
            </a:endParaRPr>
          </a:p>
        </p:txBody>
      </p:sp>
    </p:spTree>
    <p:extLst>
      <p:ext uri="{BB962C8B-B14F-4D97-AF65-F5344CB8AC3E}">
        <p14:creationId xmlns:p14="http://schemas.microsoft.com/office/powerpoint/2010/main" val="187265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86814" y="203978"/>
            <a:ext cx="7195553" cy="369332"/>
          </a:xfrm>
          <a:prstGeom prst="rect">
            <a:avLst/>
          </a:prstGeom>
          <a:noFill/>
        </p:spPr>
        <p:txBody>
          <a:bodyPr wrap="square" rtlCol="0">
            <a:spAutoFit/>
          </a:bodyPr>
          <a:lstStyle/>
          <a:p>
            <a:r>
              <a:rPr lang="fr-FR" sz="1800" b="1" i="0" dirty="0">
                <a:solidFill>
                  <a:srgbClr val="0B447B"/>
                </a:solidFill>
                <a:latin typeface="Muli" charset="0"/>
                <a:ea typeface="Muli" charset="0"/>
                <a:cs typeface="Muli" charset="0"/>
              </a:rPr>
              <a:t>/ annexe 1 </a:t>
            </a:r>
            <a:r>
              <a:rPr lang="fr-FR" sz="1800" b="0" i="0" dirty="0">
                <a:solidFill>
                  <a:srgbClr val="0B447B"/>
                </a:solidFill>
                <a:latin typeface="Muli Light" charset="0"/>
                <a:ea typeface="Muli Light" charset="0"/>
                <a:cs typeface="Muli Light" charset="0"/>
              </a:rPr>
              <a:t>/ Budgets et comptes </a:t>
            </a:r>
          </a:p>
        </p:txBody>
      </p:sp>
      <p:sp>
        <p:nvSpPr>
          <p:cNvPr id="3" name="ZoneTexte 2"/>
          <p:cNvSpPr txBox="1"/>
          <p:nvPr/>
        </p:nvSpPr>
        <p:spPr>
          <a:xfrm>
            <a:off x="230153" y="96250"/>
            <a:ext cx="687271" cy="523220"/>
          </a:xfrm>
          <a:prstGeom prst="rect">
            <a:avLst/>
          </a:prstGeom>
          <a:noFill/>
        </p:spPr>
        <p:txBody>
          <a:bodyPr wrap="square" rtlCol="0">
            <a:spAutoFit/>
          </a:bodyPr>
          <a:lstStyle/>
          <a:p>
            <a:r>
              <a:rPr lang="fr-FR" sz="2800" b="1" i="0">
                <a:solidFill>
                  <a:srgbClr val="87C846"/>
                </a:solidFill>
                <a:latin typeface="Muli Black" charset="0"/>
                <a:ea typeface="Muli Black" charset="0"/>
                <a:cs typeface="Muli Black" charset="0"/>
              </a:rPr>
              <a:t>01</a:t>
            </a:r>
          </a:p>
        </p:txBody>
      </p:sp>
      <p:sp>
        <p:nvSpPr>
          <p:cNvPr id="4" name="ZoneTexte 3"/>
          <p:cNvSpPr txBox="1"/>
          <p:nvPr/>
        </p:nvSpPr>
        <p:spPr>
          <a:xfrm>
            <a:off x="635479" y="830667"/>
            <a:ext cx="10921042" cy="584775"/>
          </a:xfrm>
          <a:prstGeom prst="rect">
            <a:avLst/>
          </a:prstGeom>
          <a:noFill/>
        </p:spPr>
        <p:txBody>
          <a:bodyPr wrap="square" rtlCol="0">
            <a:spAutoFit/>
          </a:bodyPr>
          <a:lstStyle/>
          <a:p>
            <a:pPr algn="ctr"/>
            <a:r>
              <a:rPr lang="fr-BE" sz="3200" b="1" dirty="0">
                <a:solidFill>
                  <a:srgbClr val="104579"/>
                </a:solidFill>
                <a:latin typeface="Muli" pitchFamily="2" charset="0"/>
              </a:rPr>
              <a:t>Les finances dans l’unité</a:t>
            </a:r>
          </a:p>
        </p:txBody>
      </p:sp>
      <p:sp>
        <p:nvSpPr>
          <p:cNvPr id="5" name="ZoneTexte 4">
            <a:extLst>
              <a:ext uri="{FF2B5EF4-FFF2-40B4-BE49-F238E27FC236}">
                <a16:creationId xmlns:a16="http://schemas.microsoft.com/office/drawing/2014/main" id="{0342B8B7-A33F-B8FE-279E-8E607D06F58F}"/>
              </a:ext>
            </a:extLst>
          </p:cNvPr>
          <p:cNvSpPr txBox="1"/>
          <p:nvPr/>
        </p:nvSpPr>
        <p:spPr>
          <a:xfrm>
            <a:off x="4933537" y="2001561"/>
            <a:ext cx="3048830" cy="584775"/>
          </a:xfrm>
          <a:prstGeom prst="rect">
            <a:avLst/>
          </a:prstGeom>
          <a:noFill/>
        </p:spPr>
        <p:txBody>
          <a:bodyPr wrap="square" rtlCol="0">
            <a:spAutoFit/>
          </a:bodyPr>
          <a:lstStyle/>
          <a:p>
            <a:pPr algn="ctr"/>
            <a:r>
              <a:rPr lang="fr-BE" sz="3200" dirty="0">
                <a:solidFill>
                  <a:srgbClr val="104579"/>
                </a:solidFill>
                <a:latin typeface="Muli" pitchFamily="2" charset="0"/>
              </a:rPr>
              <a:t>Qui ?</a:t>
            </a:r>
          </a:p>
        </p:txBody>
      </p:sp>
      <p:sp>
        <p:nvSpPr>
          <p:cNvPr id="6" name="ZoneTexte 5">
            <a:extLst>
              <a:ext uri="{FF2B5EF4-FFF2-40B4-BE49-F238E27FC236}">
                <a16:creationId xmlns:a16="http://schemas.microsoft.com/office/drawing/2014/main" id="{CC64AE84-5533-D9C7-6921-33E8941F39BD}"/>
              </a:ext>
            </a:extLst>
          </p:cNvPr>
          <p:cNvSpPr txBox="1"/>
          <p:nvPr/>
        </p:nvSpPr>
        <p:spPr>
          <a:xfrm>
            <a:off x="8255095" y="2670797"/>
            <a:ext cx="3048830" cy="584775"/>
          </a:xfrm>
          <a:prstGeom prst="rect">
            <a:avLst/>
          </a:prstGeom>
          <a:noFill/>
        </p:spPr>
        <p:txBody>
          <a:bodyPr wrap="square" rtlCol="0">
            <a:spAutoFit/>
          </a:bodyPr>
          <a:lstStyle/>
          <a:p>
            <a:pPr algn="ctr"/>
            <a:r>
              <a:rPr lang="fr-BE" sz="3200" dirty="0">
                <a:solidFill>
                  <a:srgbClr val="104579"/>
                </a:solidFill>
                <a:latin typeface="Muli" pitchFamily="2" charset="0"/>
              </a:rPr>
              <a:t>Quand ?</a:t>
            </a:r>
          </a:p>
        </p:txBody>
      </p:sp>
      <p:sp>
        <p:nvSpPr>
          <p:cNvPr id="7" name="ZoneTexte 6">
            <a:extLst>
              <a:ext uri="{FF2B5EF4-FFF2-40B4-BE49-F238E27FC236}">
                <a16:creationId xmlns:a16="http://schemas.microsoft.com/office/drawing/2014/main" id="{AF073009-363D-E2CE-FE43-48578AC9626F}"/>
              </a:ext>
            </a:extLst>
          </p:cNvPr>
          <p:cNvSpPr txBox="1"/>
          <p:nvPr/>
        </p:nvSpPr>
        <p:spPr>
          <a:xfrm>
            <a:off x="3047170" y="3666971"/>
            <a:ext cx="3048830" cy="584775"/>
          </a:xfrm>
          <a:prstGeom prst="rect">
            <a:avLst/>
          </a:prstGeom>
          <a:noFill/>
        </p:spPr>
        <p:txBody>
          <a:bodyPr wrap="square" rtlCol="0">
            <a:spAutoFit/>
          </a:bodyPr>
          <a:lstStyle/>
          <a:p>
            <a:pPr algn="ctr"/>
            <a:r>
              <a:rPr lang="fr-BE" sz="3200" dirty="0">
                <a:solidFill>
                  <a:srgbClr val="104579"/>
                </a:solidFill>
                <a:latin typeface="Muli" pitchFamily="2" charset="0"/>
              </a:rPr>
              <a:t>Comment ?</a:t>
            </a:r>
          </a:p>
        </p:txBody>
      </p:sp>
      <p:sp>
        <p:nvSpPr>
          <p:cNvPr id="8" name="ZoneTexte 7">
            <a:extLst>
              <a:ext uri="{FF2B5EF4-FFF2-40B4-BE49-F238E27FC236}">
                <a16:creationId xmlns:a16="http://schemas.microsoft.com/office/drawing/2014/main" id="{7AE93F89-882E-219F-4613-958F1D71FA15}"/>
              </a:ext>
            </a:extLst>
          </p:cNvPr>
          <p:cNvSpPr txBox="1"/>
          <p:nvPr/>
        </p:nvSpPr>
        <p:spPr>
          <a:xfrm>
            <a:off x="230153" y="2578616"/>
            <a:ext cx="3048830" cy="584775"/>
          </a:xfrm>
          <a:prstGeom prst="rect">
            <a:avLst/>
          </a:prstGeom>
          <a:noFill/>
        </p:spPr>
        <p:txBody>
          <a:bodyPr wrap="square" rtlCol="0">
            <a:spAutoFit/>
          </a:bodyPr>
          <a:lstStyle/>
          <a:p>
            <a:pPr algn="ctr"/>
            <a:r>
              <a:rPr lang="fr-BE" sz="3200" dirty="0">
                <a:solidFill>
                  <a:srgbClr val="104579"/>
                </a:solidFill>
                <a:latin typeface="Muli" pitchFamily="2" charset="0"/>
              </a:rPr>
              <a:t>Que faire ?</a:t>
            </a:r>
          </a:p>
        </p:txBody>
      </p:sp>
      <p:sp>
        <p:nvSpPr>
          <p:cNvPr id="9" name="ZoneTexte 8">
            <a:extLst>
              <a:ext uri="{FF2B5EF4-FFF2-40B4-BE49-F238E27FC236}">
                <a16:creationId xmlns:a16="http://schemas.microsoft.com/office/drawing/2014/main" id="{079688B8-29C0-DBD3-2EDF-4EB7ABC3B008}"/>
              </a:ext>
            </a:extLst>
          </p:cNvPr>
          <p:cNvSpPr txBox="1"/>
          <p:nvPr/>
        </p:nvSpPr>
        <p:spPr>
          <a:xfrm>
            <a:off x="7106583" y="4380759"/>
            <a:ext cx="3048830" cy="584775"/>
          </a:xfrm>
          <a:prstGeom prst="rect">
            <a:avLst/>
          </a:prstGeom>
          <a:noFill/>
        </p:spPr>
        <p:txBody>
          <a:bodyPr wrap="square" rtlCol="0">
            <a:spAutoFit/>
          </a:bodyPr>
          <a:lstStyle/>
          <a:p>
            <a:pPr algn="ctr"/>
            <a:r>
              <a:rPr lang="fr-BE" sz="3200" dirty="0">
                <a:solidFill>
                  <a:srgbClr val="104579"/>
                </a:solidFill>
                <a:latin typeface="Muli" pitchFamily="2" charset="0"/>
              </a:rPr>
              <a:t>Pourquoi ?</a:t>
            </a:r>
          </a:p>
        </p:txBody>
      </p:sp>
    </p:spTree>
    <p:extLst>
      <p:ext uri="{BB962C8B-B14F-4D97-AF65-F5344CB8AC3E}">
        <p14:creationId xmlns:p14="http://schemas.microsoft.com/office/powerpoint/2010/main" val="1919128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D248D163-EA10-6EA7-ACA0-F0EE4F30453E}"/>
              </a:ext>
            </a:extLst>
          </p:cNvPr>
          <p:cNvSpPr txBox="1"/>
          <p:nvPr/>
        </p:nvSpPr>
        <p:spPr>
          <a:xfrm>
            <a:off x="786814" y="203978"/>
            <a:ext cx="7195553" cy="369332"/>
          </a:xfrm>
          <a:prstGeom prst="rect">
            <a:avLst/>
          </a:prstGeom>
          <a:noFill/>
        </p:spPr>
        <p:txBody>
          <a:bodyPr wrap="square" rtlCol="0">
            <a:spAutoFit/>
          </a:bodyPr>
          <a:lstStyle/>
          <a:p>
            <a:r>
              <a:rPr lang="fr-FR" sz="1800" b="1" i="0" dirty="0">
                <a:solidFill>
                  <a:srgbClr val="0B447B"/>
                </a:solidFill>
                <a:latin typeface="Muli" charset="0"/>
                <a:ea typeface="Muli" charset="0"/>
                <a:cs typeface="Muli" charset="0"/>
              </a:rPr>
              <a:t>/ annexe 1 </a:t>
            </a:r>
            <a:r>
              <a:rPr lang="fr-FR" sz="1800" b="0" i="0" dirty="0">
                <a:solidFill>
                  <a:srgbClr val="0B447B"/>
                </a:solidFill>
                <a:latin typeface="Muli Light" charset="0"/>
                <a:ea typeface="Muli Light" charset="0"/>
                <a:cs typeface="Muli Light" charset="0"/>
              </a:rPr>
              <a:t>/ Budgets et comptes </a:t>
            </a:r>
          </a:p>
        </p:txBody>
      </p:sp>
      <p:sp>
        <p:nvSpPr>
          <p:cNvPr id="6" name="ZoneTexte 5">
            <a:extLst>
              <a:ext uri="{FF2B5EF4-FFF2-40B4-BE49-F238E27FC236}">
                <a16:creationId xmlns:a16="http://schemas.microsoft.com/office/drawing/2014/main" id="{86C8903A-C85C-4785-B538-AA6C91C9FFAF}"/>
              </a:ext>
            </a:extLst>
          </p:cNvPr>
          <p:cNvSpPr txBox="1"/>
          <p:nvPr/>
        </p:nvSpPr>
        <p:spPr>
          <a:xfrm>
            <a:off x="230153" y="96250"/>
            <a:ext cx="687271" cy="523220"/>
          </a:xfrm>
          <a:prstGeom prst="rect">
            <a:avLst/>
          </a:prstGeom>
          <a:noFill/>
        </p:spPr>
        <p:txBody>
          <a:bodyPr wrap="square" rtlCol="0">
            <a:spAutoFit/>
          </a:bodyPr>
          <a:lstStyle/>
          <a:p>
            <a:r>
              <a:rPr lang="fr-FR" sz="2800" b="1" i="0">
                <a:solidFill>
                  <a:srgbClr val="87C846"/>
                </a:solidFill>
                <a:latin typeface="Muli Black" charset="0"/>
                <a:ea typeface="Muli Black" charset="0"/>
                <a:cs typeface="Muli Black" charset="0"/>
              </a:rPr>
              <a:t>01</a:t>
            </a:r>
          </a:p>
        </p:txBody>
      </p:sp>
      <p:sp>
        <p:nvSpPr>
          <p:cNvPr id="7" name="ZoneTexte 6">
            <a:extLst>
              <a:ext uri="{FF2B5EF4-FFF2-40B4-BE49-F238E27FC236}">
                <a16:creationId xmlns:a16="http://schemas.microsoft.com/office/drawing/2014/main" id="{CD37542C-B3C9-91D2-83EB-2398D1C11754}"/>
              </a:ext>
            </a:extLst>
          </p:cNvPr>
          <p:cNvSpPr txBox="1"/>
          <p:nvPr/>
        </p:nvSpPr>
        <p:spPr>
          <a:xfrm>
            <a:off x="635479" y="830667"/>
            <a:ext cx="10921042" cy="584775"/>
          </a:xfrm>
          <a:prstGeom prst="rect">
            <a:avLst/>
          </a:prstGeom>
          <a:noFill/>
        </p:spPr>
        <p:txBody>
          <a:bodyPr wrap="square" rtlCol="0">
            <a:spAutoFit/>
          </a:bodyPr>
          <a:lstStyle/>
          <a:p>
            <a:pPr algn="ctr"/>
            <a:r>
              <a:rPr lang="fr-BE" sz="3200" b="1" dirty="0">
                <a:solidFill>
                  <a:srgbClr val="104579"/>
                </a:solidFill>
                <a:latin typeface="Muli" pitchFamily="2" charset="0"/>
              </a:rPr>
              <a:t>Mise en contexte</a:t>
            </a:r>
          </a:p>
        </p:txBody>
      </p:sp>
      <p:sp>
        <p:nvSpPr>
          <p:cNvPr id="8" name="ZoneTexte 7">
            <a:extLst>
              <a:ext uri="{FF2B5EF4-FFF2-40B4-BE49-F238E27FC236}">
                <a16:creationId xmlns:a16="http://schemas.microsoft.com/office/drawing/2014/main" id="{9C497C85-F8AB-D18B-0D51-62A122B7757F}"/>
              </a:ext>
            </a:extLst>
          </p:cNvPr>
          <p:cNvSpPr txBox="1"/>
          <p:nvPr/>
        </p:nvSpPr>
        <p:spPr>
          <a:xfrm>
            <a:off x="917424" y="1972085"/>
            <a:ext cx="10312507" cy="5018425"/>
          </a:xfrm>
          <a:prstGeom prst="rect">
            <a:avLst/>
          </a:prstGeom>
          <a:noFill/>
        </p:spPr>
        <p:txBody>
          <a:bodyPr wrap="square" rtlCol="0">
            <a:spAutoFit/>
          </a:bodyPr>
          <a:lstStyle/>
          <a:p>
            <a:pPr algn="just">
              <a:lnSpc>
                <a:spcPct val="107000"/>
              </a:lnSpc>
              <a:spcAft>
                <a:spcPts val="800"/>
              </a:spcAft>
            </a:pPr>
            <a:r>
              <a:rPr lang="fr-BE" sz="2200" dirty="0">
                <a:solidFill>
                  <a:srgbClr val="104579"/>
                </a:solidFill>
                <a:effectLst/>
                <a:latin typeface="Muli" pitchFamily="2" charset="0"/>
                <a:ea typeface="Calibri" panose="020F0502020204030204" pitchFamily="34" charset="0"/>
                <a:cs typeface="Times New Roman" panose="02020603050405020304" pitchFamily="18" charset="0"/>
              </a:rPr>
              <a:t>Le bon fonctionnement d’une unité ou d’une section nécessite </a:t>
            </a:r>
            <a:r>
              <a:rPr lang="fr-BE" sz="2200" b="1" dirty="0">
                <a:solidFill>
                  <a:srgbClr val="104579"/>
                </a:solidFill>
                <a:effectLst/>
                <a:latin typeface="Muli" pitchFamily="2" charset="0"/>
                <a:ea typeface="Calibri" panose="020F0502020204030204" pitchFamily="34" charset="0"/>
                <a:cs typeface="Times New Roman" panose="02020603050405020304" pitchFamily="18" charset="0"/>
              </a:rPr>
              <a:t>un équilibre</a:t>
            </a:r>
            <a:r>
              <a:rPr lang="fr-BE" sz="2200" dirty="0">
                <a:solidFill>
                  <a:srgbClr val="104579"/>
                </a:solidFill>
                <a:effectLst/>
                <a:latin typeface="Muli" pitchFamily="2" charset="0"/>
                <a:ea typeface="Calibri" panose="020F0502020204030204" pitchFamily="34" charset="0"/>
                <a:cs typeface="Times New Roman" panose="02020603050405020304" pitchFamily="18" charset="0"/>
              </a:rPr>
              <a:t> des recettes</a:t>
            </a:r>
            <a:r>
              <a:rPr lang="fr-BE" sz="2200" baseline="30000" dirty="0">
                <a:solidFill>
                  <a:srgbClr val="104579"/>
                </a:solidFill>
                <a:effectLst/>
                <a:latin typeface="Muli" pitchFamily="2" charset="0"/>
                <a:ea typeface="Calibri" panose="020F0502020204030204" pitchFamily="34" charset="0"/>
                <a:cs typeface="Times New Roman" panose="02020603050405020304" pitchFamily="18" charset="0"/>
              </a:rPr>
              <a:t>1</a:t>
            </a:r>
            <a:r>
              <a:rPr lang="fr-BE" sz="2200" dirty="0">
                <a:solidFill>
                  <a:srgbClr val="104579"/>
                </a:solidFill>
                <a:effectLst/>
                <a:latin typeface="Muli" pitchFamily="2" charset="0"/>
                <a:ea typeface="Calibri" panose="020F0502020204030204" pitchFamily="34" charset="0"/>
                <a:cs typeface="Times New Roman" panose="02020603050405020304" pitchFamily="18" charset="0"/>
              </a:rPr>
              <a:t>  et des dépenses</a:t>
            </a:r>
            <a:r>
              <a:rPr lang="fr-BE" sz="2200" baseline="30000" dirty="0">
                <a:solidFill>
                  <a:srgbClr val="104579"/>
                </a:solidFill>
                <a:latin typeface="Muli" pitchFamily="2" charset="0"/>
                <a:ea typeface="Calibri" panose="020F0502020204030204" pitchFamily="34" charset="0"/>
                <a:cs typeface="Times New Roman" panose="02020603050405020304" pitchFamily="18" charset="0"/>
              </a:rPr>
              <a:t>2</a:t>
            </a:r>
            <a:r>
              <a:rPr lang="fr-BE" sz="2200" dirty="0">
                <a:solidFill>
                  <a:srgbClr val="104579"/>
                </a:solidFill>
                <a:effectLst/>
                <a:latin typeface="Muli" pitchFamily="2" charset="0"/>
                <a:ea typeface="Calibri" panose="020F0502020204030204" pitchFamily="34" charset="0"/>
                <a:cs typeface="Times New Roman" panose="02020603050405020304" pitchFamily="18" charset="0"/>
              </a:rPr>
              <a:t>. Que l’on soit riche ou pauvre, les questions sont les mêmes : comment faire pour prévoir et voir venir ? Comment faire pour garder des traces de ce qui a été acquis ou payé ? Ces deux questions sont d’autant plus importantes que l’argent d’une unité ou d’une section scoute appartient à une communauté. Il est donc nécessaire de faire preuve de transparence. Pour cela, une partie du règlement fixe des conditions à la gestion des biens d’une unité ou d’une section</a:t>
            </a:r>
            <a:r>
              <a:rPr lang="fr-BE" sz="1800" dirty="0">
                <a:effectLst/>
                <a:latin typeface="Muli" pitchFamily="2" charset="0"/>
                <a:ea typeface="Calibri" panose="020F0502020204030204" pitchFamily="34" charset="0"/>
                <a:cs typeface="Times New Roman" panose="02020603050405020304" pitchFamily="18" charset="0"/>
              </a:rPr>
              <a:t>.</a:t>
            </a:r>
          </a:p>
          <a:p>
            <a:pPr algn="r">
              <a:lnSpc>
                <a:spcPct val="107000"/>
              </a:lnSpc>
              <a:spcAft>
                <a:spcPts val="800"/>
              </a:spcAft>
            </a:pPr>
            <a:r>
              <a:rPr lang="fr-BE" sz="1800" dirty="0">
                <a:solidFill>
                  <a:srgbClr val="104579"/>
                </a:solidFill>
                <a:effectLst/>
                <a:latin typeface="Muli" pitchFamily="2" charset="0"/>
                <a:ea typeface="Calibri" panose="020F0502020204030204" pitchFamily="34" charset="0"/>
                <a:cs typeface="Times New Roman" panose="02020603050405020304" pitchFamily="18" charset="0"/>
              </a:rPr>
              <a:t>[Extrait du cahier </a:t>
            </a:r>
            <a:r>
              <a:rPr lang="fr-BE" sz="1800" i="1" dirty="0">
                <a:solidFill>
                  <a:srgbClr val="104579"/>
                </a:solidFill>
                <a:effectLst/>
                <a:latin typeface="Muli" pitchFamily="2" charset="0"/>
                <a:ea typeface="Calibri" panose="020F0502020204030204" pitchFamily="34" charset="0"/>
                <a:cs typeface="Times New Roman" panose="02020603050405020304" pitchFamily="18" charset="0"/>
              </a:rPr>
              <a:t>Les finances de l’unité</a:t>
            </a:r>
            <a:r>
              <a:rPr lang="fr-BE" sz="1800" dirty="0" smtClean="0">
                <a:solidFill>
                  <a:srgbClr val="104579"/>
                </a:solidFill>
                <a:effectLst/>
                <a:latin typeface="Muli" pitchFamily="2" charset="0"/>
                <a:ea typeface="Calibri" panose="020F0502020204030204" pitchFamily="34" charset="0"/>
                <a:cs typeface="Times New Roman" panose="02020603050405020304" pitchFamily="18" charset="0"/>
              </a:rPr>
              <a:t>]</a:t>
            </a:r>
          </a:p>
          <a:p>
            <a:pPr algn="r">
              <a:lnSpc>
                <a:spcPct val="107000"/>
              </a:lnSpc>
              <a:spcAft>
                <a:spcPts val="800"/>
              </a:spcAft>
            </a:pPr>
            <a:endParaRPr lang="fr-BE" dirty="0">
              <a:solidFill>
                <a:srgbClr val="104579"/>
              </a:solidFill>
              <a:latin typeface="Muli" pitchFamily="2" charset="0"/>
              <a:ea typeface="Calibri" panose="020F0502020204030204" pitchFamily="34" charset="0"/>
              <a:cs typeface="Times New Roman" panose="02020603050405020304" pitchFamily="18" charset="0"/>
            </a:endParaRPr>
          </a:p>
          <a:p>
            <a:r>
              <a:rPr lang="fr-BE" sz="1200" baseline="30000" dirty="0">
                <a:solidFill>
                  <a:srgbClr val="104579"/>
                </a:solidFill>
                <a:latin typeface="Muli" pitchFamily="2" charset="0"/>
                <a:ea typeface="Calibri" panose="020F0502020204030204" pitchFamily="34" charset="0"/>
                <a:cs typeface="Times New Roman" panose="02020603050405020304" pitchFamily="18" charset="0"/>
              </a:rPr>
              <a:t>1 </a:t>
            </a:r>
            <a:r>
              <a:rPr lang="fr-BE" dirty="0">
                <a:solidFill>
                  <a:srgbClr val="104579"/>
                </a:solidFill>
                <a:latin typeface="Segoe UI" panose="020B0502040204020203" pitchFamily="34" charset="0"/>
              </a:rPr>
              <a:t>Somme d’argent entrante (cotisations, subsides, dons…).</a:t>
            </a:r>
          </a:p>
          <a:p>
            <a:r>
              <a:rPr lang="fr-BE" sz="1200" baseline="30000" dirty="0">
                <a:solidFill>
                  <a:srgbClr val="104579"/>
                </a:solidFill>
                <a:latin typeface="Muli" pitchFamily="2" charset="0"/>
                <a:ea typeface="Calibri" panose="020F0502020204030204" pitchFamily="34" charset="0"/>
                <a:cs typeface="Times New Roman" panose="02020603050405020304" pitchFamily="18" charset="0"/>
              </a:rPr>
              <a:t>2</a:t>
            </a:r>
            <a:r>
              <a:rPr lang="fr-BE" baseline="30000" dirty="0">
                <a:solidFill>
                  <a:srgbClr val="104579"/>
                </a:solidFill>
                <a:latin typeface="Segoe UI" panose="020B0502040204020203" pitchFamily="34" charset="0"/>
                <a:ea typeface="Calibri" panose="020F0502020204030204" pitchFamily="34" charset="0"/>
                <a:cs typeface="Times New Roman" panose="02020603050405020304" pitchFamily="18" charset="0"/>
              </a:rPr>
              <a:t> </a:t>
            </a:r>
            <a:r>
              <a:rPr lang="fr-BE" dirty="0">
                <a:solidFill>
                  <a:srgbClr val="104579"/>
                </a:solidFill>
                <a:latin typeface="Segoe UI" panose="020B0502040204020203" pitchFamily="34" charset="0"/>
              </a:rPr>
              <a:t>Somme d’argent sortante (activités, matériel, déplacements, cotisations dues à la fédération, endroit de camp…).</a:t>
            </a:r>
            <a:endParaRPr lang="fr-BE" dirty="0">
              <a:solidFill>
                <a:srgbClr val="104579"/>
              </a:solidFill>
            </a:endParaRPr>
          </a:p>
          <a:p>
            <a:pPr>
              <a:lnSpc>
                <a:spcPct val="107000"/>
              </a:lnSpc>
              <a:spcAft>
                <a:spcPts val="800"/>
              </a:spcAft>
            </a:pPr>
            <a:endParaRPr lang="fr-BE" sz="1800" dirty="0">
              <a:solidFill>
                <a:srgbClr val="104579"/>
              </a:solidFill>
              <a:effectLst/>
              <a:latin typeface="Muli"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44492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5B7D01DD-45CF-BA80-2459-745BEA8EC241}"/>
              </a:ext>
            </a:extLst>
          </p:cNvPr>
          <p:cNvSpPr txBox="1"/>
          <p:nvPr/>
        </p:nvSpPr>
        <p:spPr>
          <a:xfrm>
            <a:off x="786814" y="203978"/>
            <a:ext cx="7195553" cy="369332"/>
          </a:xfrm>
          <a:prstGeom prst="rect">
            <a:avLst/>
          </a:prstGeom>
          <a:noFill/>
        </p:spPr>
        <p:txBody>
          <a:bodyPr wrap="square" rtlCol="0">
            <a:spAutoFit/>
          </a:bodyPr>
          <a:lstStyle/>
          <a:p>
            <a:r>
              <a:rPr lang="fr-FR" sz="1800" b="1" i="0" dirty="0">
                <a:solidFill>
                  <a:srgbClr val="0B447B"/>
                </a:solidFill>
                <a:latin typeface="Muli" charset="0"/>
                <a:ea typeface="Muli" charset="0"/>
                <a:cs typeface="Muli" charset="0"/>
              </a:rPr>
              <a:t>/ annexe 1 </a:t>
            </a:r>
            <a:r>
              <a:rPr lang="fr-FR" sz="1800" b="0" i="0" dirty="0">
                <a:solidFill>
                  <a:srgbClr val="0B447B"/>
                </a:solidFill>
                <a:latin typeface="Muli Light" charset="0"/>
                <a:ea typeface="Muli Light" charset="0"/>
                <a:cs typeface="Muli Light" charset="0"/>
              </a:rPr>
              <a:t>/ Budgets et comptes </a:t>
            </a:r>
          </a:p>
        </p:txBody>
      </p:sp>
      <p:sp>
        <p:nvSpPr>
          <p:cNvPr id="6" name="ZoneTexte 5">
            <a:extLst>
              <a:ext uri="{FF2B5EF4-FFF2-40B4-BE49-F238E27FC236}">
                <a16:creationId xmlns:a16="http://schemas.microsoft.com/office/drawing/2014/main" id="{621937E9-3403-19E0-8F76-D0F0233A0B90}"/>
              </a:ext>
            </a:extLst>
          </p:cNvPr>
          <p:cNvSpPr txBox="1"/>
          <p:nvPr/>
        </p:nvSpPr>
        <p:spPr>
          <a:xfrm>
            <a:off x="230153" y="96250"/>
            <a:ext cx="687271" cy="523220"/>
          </a:xfrm>
          <a:prstGeom prst="rect">
            <a:avLst/>
          </a:prstGeom>
          <a:noFill/>
        </p:spPr>
        <p:txBody>
          <a:bodyPr wrap="square" rtlCol="0">
            <a:spAutoFit/>
          </a:bodyPr>
          <a:lstStyle/>
          <a:p>
            <a:r>
              <a:rPr lang="fr-FR" sz="2800" b="1" i="0">
                <a:solidFill>
                  <a:srgbClr val="87C846"/>
                </a:solidFill>
                <a:latin typeface="Muli Black" charset="0"/>
                <a:ea typeface="Muli Black" charset="0"/>
                <a:cs typeface="Muli Black" charset="0"/>
              </a:rPr>
              <a:t>01</a:t>
            </a:r>
          </a:p>
        </p:txBody>
      </p:sp>
      <p:sp>
        <p:nvSpPr>
          <p:cNvPr id="7" name="ZoneTexte 6">
            <a:extLst>
              <a:ext uri="{FF2B5EF4-FFF2-40B4-BE49-F238E27FC236}">
                <a16:creationId xmlns:a16="http://schemas.microsoft.com/office/drawing/2014/main" id="{919ADA89-3342-3764-2EF3-E42CBD36EE2F}"/>
              </a:ext>
            </a:extLst>
          </p:cNvPr>
          <p:cNvSpPr txBox="1"/>
          <p:nvPr/>
        </p:nvSpPr>
        <p:spPr>
          <a:xfrm>
            <a:off x="635479" y="830667"/>
            <a:ext cx="10921042" cy="584775"/>
          </a:xfrm>
          <a:prstGeom prst="rect">
            <a:avLst/>
          </a:prstGeom>
          <a:noFill/>
        </p:spPr>
        <p:txBody>
          <a:bodyPr wrap="square" rtlCol="0">
            <a:spAutoFit/>
          </a:bodyPr>
          <a:lstStyle/>
          <a:p>
            <a:pPr algn="ctr"/>
            <a:r>
              <a:rPr lang="fr-BE" sz="3200" b="1" dirty="0">
                <a:solidFill>
                  <a:srgbClr val="104579"/>
                </a:solidFill>
                <a:latin typeface="Muli" pitchFamily="2" charset="0"/>
              </a:rPr>
              <a:t>Extrait du règlement fédéral (septembre 2022)</a:t>
            </a:r>
          </a:p>
        </p:txBody>
      </p:sp>
      <p:sp>
        <p:nvSpPr>
          <p:cNvPr id="8" name="ZoneTexte 7">
            <a:extLst>
              <a:ext uri="{FF2B5EF4-FFF2-40B4-BE49-F238E27FC236}">
                <a16:creationId xmlns:a16="http://schemas.microsoft.com/office/drawing/2014/main" id="{BCDB5EB7-C0A7-654D-0B41-FD833796D357}"/>
              </a:ext>
            </a:extLst>
          </p:cNvPr>
          <p:cNvSpPr txBox="1"/>
          <p:nvPr/>
        </p:nvSpPr>
        <p:spPr>
          <a:xfrm>
            <a:off x="917424" y="1925785"/>
            <a:ext cx="10312507" cy="4040722"/>
          </a:xfrm>
          <a:prstGeom prst="rect">
            <a:avLst/>
          </a:prstGeom>
          <a:noFill/>
        </p:spPr>
        <p:txBody>
          <a:bodyPr wrap="square" rtlCol="0">
            <a:spAutoFit/>
          </a:bodyPr>
          <a:lstStyle/>
          <a:p>
            <a:pPr algn="just">
              <a:lnSpc>
                <a:spcPct val="107000"/>
              </a:lnSpc>
              <a:spcAft>
                <a:spcPts val="800"/>
              </a:spcAft>
            </a:pPr>
            <a:r>
              <a:rPr lang="fr-BE" sz="2200" i="1" dirty="0">
                <a:solidFill>
                  <a:srgbClr val="104579"/>
                </a:solidFill>
                <a:effectLst/>
                <a:latin typeface="Muli" pitchFamily="2" charset="0"/>
                <a:ea typeface="Calibri" panose="020F0502020204030204" pitchFamily="34" charset="0"/>
                <a:cs typeface="Times New Roman" panose="02020603050405020304" pitchFamily="18" charset="0"/>
              </a:rPr>
              <a:t>Dans chaque unité, à la date du trente-et-un aout, sont arrêtés les comptes de l’année d’animation écoulée et est dressé le budget du prochain exercice.</a:t>
            </a:r>
          </a:p>
          <a:p>
            <a:pPr algn="just">
              <a:lnSpc>
                <a:spcPct val="107000"/>
              </a:lnSpc>
              <a:spcAft>
                <a:spcPts val="800"/>
              </a:spcAft>
            </a:pPr>
            <a:r>
              <a:rPr lang="fr-BE" sz="2200" i="1" dirty="0">
                <a:solidFill>
                  <a:srgbClr val="104579"/>
                </a:solidFill>
                <a:effectLst/>
                <a:latin typeface="Muli" pitchFamily="2" charset="0"/>
                <a:ea typeface="Calibri" panose="020F0502020204030204" pitchFamily="34" charset="0"/>
                <a:cs typeface="Times New Roman" panose="02020603050405020304" pitchFamily="18" charset="0"/>
              </a:rPr>
              <a:t>Les comptes et le budget de toutes les sections de l’unité et de la route sont intégrés aux comptes et au budget de l’unité.</a:t>
            </a:r>
          </a:p>
          <a:p>
            <a:pPr algn="just">
              <a:lnSpc>
                <a:spcPct val="107000"/>
              </a:lnSpc>
              <a:spcAft>
                <a:spcPts val="800"/>
              </a:spcAft>
            </a:pPr>
            <a:r>
              <a:rPr lang="fr-BE" sz="2200" i="1" dirty="0">
                <a:solidFill>
                  <a:srgbClr val="104579"/>
                </a:solidFill>
                <a:effectLst/>
                <a:latin typeface="Muli" pitchFamily="2" charset="0"/>
                <a:ea typeface="Calibri" panose="020F0502020204030204" pitchFamily="34" charset="0"/>
                <a:cs typeface="Times New Roman" panose="02020603050405020304" pitchFamily="18" charset="0"/>
              </a:rPr>
              <a:t>La liste de tous les comptes bancaires de l’unité, avec leur intitulé, le nom des titulaires et mandataires, ainsi que leur solde, est annexée aux comptes et au budget annuels.</a:t>
            </a:r>
          </a:p>
          <a:p>
            <a:pPr algn="just">
              <a:lnSpc>
                <a:spcPct val="107000"/>
              </a:lnSpc>
              <a:spcAft>
                <a:spcPts val="800"/>
              </a:spcAft>
            </a:pPr>
            <a:r>
              <a:rPr lang="fr-BE" sz="2200" i="1" dirty="0">
                <a:solidFill>
                  <a:srgbClr val="104579"/>
                </a:solidFill>
                <a:effectLst/>
                <a:latin typeface="Muli" pitchFamily="2" charset="0"/>
                <a:ea typeface="Calibri" panose="020F0502020204030204" pitchFamily="34" charset="0"/>
                <a:cs typeface="Times New Roman" panose="02020603050405020304" pitchFamily="18" charset="0"/>
              </a:rPr>
              <a:t>Les comptes et le budget sont soumis par l’animateur d’unité à l’approbation du conseil d’unité et transmis ensuite à l’administrateur délégué.</a:t>
            </a:r>
          </a:p>
          <a:p>
            <a:pPr algn="r">
              <a:lnSpc>
                <a:spcPct val="107000"/>
              </a:lnSpc>
              <a:spcAft>
                <a:spcPts val="800"/>
              </a:spcAft>
            </a:pPr>
            <a:r>
              <a:rPr lang="fr-BE" sz="1800" dirty="0">
                <a:solidFill>
                  <a:srgbClr val="104579"/>
                </a:solidFill>
                <a:effectLst/>
                <a:latin typeface="Muli" pitchFamily="2" charset="0"/>
                <a:ea typeface="Calibri" panose="020F0502020204030204" pitchFamily="34" charset="0"/>
                <a:cs typeface="Times New Roman" panose="02020603050405020304" pitchFamily="18" charset="0"/>
              </a:rPr>
              <a:t>[</a:t>
            </a:r>
            <a:r>
              <a:rPr lang="fr-BE" sz="1800" i="1" dirty="0">
                <a:solidFill>
                  <a:srgbClr val="104579"/>
                </a:solidFill>
                <a:effectLst/>
                <a:latin typeface="Muli" pitchFamily="2" charset="0"/>
                <a:ea typeface="Calibri" panose="020F0502020204030204" pitchFamily="34" charset="0"/>
                <a:cs typeface="Times New Roman" panose="02020603050405020304" pitchFamily="18" charset="0"/>
              </a:rPr>
              <a:t>27.1. Comptes et budgets de l’unité</a:t>
            </a:r>
            <a:r>
              <a:rPr lang="fr-BE" sz="1800" dirty="0">
                <a:solidFill>
                  <a:srgbClr val="104579"/>
                </a:solidFill>
                <a:effectLst/>
                <a:latin typeface="Muli"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195023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4B85700F-008E-6F76-BE50-0384EF0625E4}"/>
              </a:ext>
            </a:extLst>
          </p:cNvPr>
          <p:cNvSpPr txBox="1"/>
          <p:nvPr/>
        </p:nvSpPr>
        <p:spPr>
          <a:xfrm>
            <a:off x="786814" y="203978"/>
            <a:ext cx="7195553" cy="369332"/>
          </a:xfrm>
          <a:prstGeom prst="rect">
            <a:avLst/>
          </a:prstGeom>
          <a:noFill/>
        </p:spPr>
        <p:txBody>
          <a:bodyPr wrap="square" rtlCol="0">
            <a:spAutoFit/>
          </a:bodyPr>
          <a:lstStyle/>
          <a:p>
            <a:r>
              <a:rPr lang="fr-FR" sz="1800" b="1" i="0" dirty="0">
                <a:solidFill>
                  <a:srgbClr val="0B447B"/>
                </a:solidFill>
                <a:latin typeface="Muli" charset="0"/>
                <a:ea typeface="Muli" charset="0"/>
                <a:cs typeface="Muli" charset="0"/>
              </a:rPr>
              <a:t>/ annexe 1 </a:t>
            </a:r>
            <a:r>
              <a:rPr lang="fr-FR" sz="1800" b="0" i="0" dirty="0">
                <a:solidFill>
                  <a:srgbClr val="0B447B"/>
                </a:solidFill>
                <a:latin typeface="Muli Light" charset="0"/>
                <a:ea typeface="Muli Light" charset="0"/>
                <a:cs typeface="Muli Light" charset="0"/>
              </a:rPr>
              <a:t>/ Budgets et comptes </a:t>
            </a:r>
          </a:p>
        </p:txBody>
      </p:sp>
      <p:sp>
        <p:nvSpPr>
          <p:cNvPr id="6" name="ZoneTexte 5">
            <a:extLst>
              <a:ext uri="{FF2B5EF4-FFF2-40B4-BE49-F238E27FC236}">
                <a16:creationId xmlns:a16="http://schemas.microsoft.com/office/drawing/2014/main" id="{DF83AF78-1984-3E1C-1726-6BC84FC4DAB0}"/>
              </a:ext>
            </a:extLst>
          </p:cNvPr>
          <p:cNvSpPr txBox="1"/>
          <p:nvPr/>
        </p:nvSpPr>
        <p:spPr>
          <a:xfrm>
            <a:off x="230153" y="96250"/>
            <a:ext cx="687271" cy="523220"/>
          </a:xfrm>
          <a:prstGeom prst="rect">
            <a:avLst/>
          </a:prstGeom>
          <a:noFill/>
        </p:spPr>
        <p:txBody>
          <a:bodyPr wrap="square" rtlCol="0">
            <a:spAutoFit/>
          </a:bodyPr>
          <a:lstStyle/>
          <a:p>
            <a:r>
              <a:rPr lang="fr-FR" sz="2800" b="1" i="0">
                <a:solidFill>
                  <a:srgbClr val="87C846"/>
                </a:solidFill>
                <a:latin typeface="Muli Black" charset="0"/>
                <a:ea typeface="Muli Black" charset="0"/>
                <a:cs typeface="Muli Black" charset="0"/>
              </a:rPr>
              <a:t>01</a:t>
            </a:r>
          </a:p>
        </p:txBody>
      </p:sp>
      <p:sp>
        <p:nvSpPr>
          <p:cNvPr id="7" name="ZoneTexte 6">
            <a:extLst>
              <a:ext uri="{FF2B5EF4-FFF2-40B4-BE49-F238E27FC236}">
                <a16:creationId xmlns:a16="http://schemas.microsoft.com/office/drawing/2014/main" id="{6899752B-FEAB-93A5-51DD-83485084AAE2}"/>
              </a:ext>
            </a:extLst>
          </p:cNvPr>
          <p:cNvSpPr txBox="1"/>
          <p:nvPr/>
        </p:nvSpPr>
        <p:spPr>
          <a:xfrm>
            <a:off x="635479" y="830667"/>
            <a:ext cx="10921042" cy="584775"/>
          </a:xfrm>
          <a:prstGeom prst="rect">
            <a:avLst/>
          </a:prstGeom>
          <a:noFill/>
        </p:spPr>
        <p:txBody>
          <a:bodyPr wrap="square" rtlCol="0">
            <a:spAutoFit/>
          </a:bodyPr>
          <a:lstStyle/>
          <a:p>
            <a:pPr algn="ctr"/>
            <a:r>
              <a:rPr lang="fr-BE" sz="3200" b="1" dirty="0">
                <a:solidFill>
                  <a:srgbClr val="104579"/>
                </a:solidFill>
                <a:latin typeface="Muli" pitchFamily="2" charset="0"/>
              </a:rPr>
              <a:t>Avantages de cette « obligation »</a:t>
            </a:r>
          </a:p>
        </p:txBody>
      </p:sp>
      <p:sp>
        <p:nvSpPr>
          <p:cNvPr id="8" name="ZoneTexte 7">
            <a:extLst>
              <a:ext uri="{FF2B5EF4-FFF2-40B4-BE49-F238E27FC236}">
                <a16:creationId xmlns:a16="http://schemas.microsoft.com/office/drawing/2014/main" id="{659A9FF2-0B2F-047E-A55C-457C59C381BC}"/>
              </a:ext>
            </a:extLst>
          </p:cNvPr>
          <p:cNvSpPr txBox="1"/>
          <p:nvPr/>
        </p:nvSpPr>
        <p:spPr>
          <a:xfrm>
            <a:off x="917424" y="1914210"/>
            <a:ext cx="10312507" cy="4457502"/>
          </a:xfrm>
          <a:prstGeom prst="rect">
            <a:avLst/>
          </a:prstGeom>
          <a:noFill/>
        </p:spPr>
        <p:txBody>
          <a:bodyPr wrap="square" rtlCol="0">
            <a:spAutoFit/>
          </a:bodyPr>
          <a:lstStyle/>
          <a:p>
            <a:pPr marL="342900" lvl="0" indent="-342900" algn="just">
              <a:lnSpc>
                <a:spcPct val="107000"/>
              </a:lnSpc>
              <a:buFont typeface="Symbol" panose="05050102010706020507" pitchFamily="18" charset="2"/>
              <a:buChar char=""/>
            </a:pPr>
            <a:r>
              <a:rPr lang="fr-BE" sz="2200" dirty="0">
                <a:solidFill>
                  <a:srgbClr val="104579"/>
                </a:solidFill>
                <a:effectLst/>
                <a:latin typeface="Muli" pitchFamily="2" charset="0"/>
                <a:ea typeface="Calibri" panose="020F0502020204030204" pitchFamily="34" charset="0"/>
                <a:cs typeface="Times New Roman" panose="02020603050405020304" pitchFamily="18" charset="0"/>
              </a:rPr>
              <a:t>Faire le point une fois par an sur la situation de l’unité et des sections. Cela permet d’impliquer chacun dans les finances de l’unité et d’évaluer la pertinence de certains projets.</a:t>
            </a:r>
          </a:p>
          <a:p>
            <a:pPr marL="342900" lvl="0" indent="-342900" algn="just">
              <a:lnSpc>
                <a:spcPct val="107000"/>
              </a:lnSpc>
              <a:buFont typeface="Symbol" panose="05050102010706020507" pitchFamily="18" charset="2"/>
              <a:buChar char=""/>
            </a:pPr>
            <a:r>
              <a:rPr lang="fr-BE" sz="2200" dirty="0">
                <a:solidFill>
                  <a:srgbClr val="104579"/>
                </a:solidFill>
                <a:effectLst/>
                <a:latin typeface="Muli" pitchFamily="2" charset="0"/>
                <a:ea typeface="Calibri" panose="020F0502020204030204" pitchFamily="34" charset="0"/>
                <a:cs typeface="Times New Roman" panose="02020603050405020304" pitchFamily="18" charset="0"/>
              </a:rPr>
              <a:t>Privilégier les dépenses de bon sens. N’acheter qu’une fois du matériel spécifique demandé par deux sections à la fois et compter sur leur solidarité.</a:t>
            </a:r>
          </a:p>
          <a:p>
            <a:pPr marL="342900" lvl="0" indent="-342900" algn="just">
              <a:lnSpc>
                <a:spcPct val="107000"/>
              </a:lnSpc>
              <a:buFont typeface="Symbol" panose="05050102010706020507" pitchFamily="18" charset="2"/>
              <a:buChar char=""/>
            </a:pPr>
            <a:r>
              <a:rPr lang="fr-BE" sz="2200" dirty="0">
                <a:solidFill>
                  <a:srgbClr val="104579"/>
                </a:solidFill>
                <a:effectLst/>
                <a:latin typeface="Muli" pitchFamily="2" charset="0"/>
                <a:ea typeface="Calibri" panose="020F0502020204030204" pitchFamily="34" charset="0"/>
                <a:cs typeface="Times New Roman" panose="02020603050405020304" pitchFamily="18" charset="0"/>
              </a:rPr>
              <a:t>Créer un planning des dépenses et recettes. Cela est utile pour les anticiper, comme lors de l’organisation d’une fête d’unité.</a:t>
            </a:r>
          </a:p>
          <a:p>
            <a:pPr marL="342900" lvl="0" indent="-342900" algn="just">
              <a:lnSpc>
                <a:spcPct val="107000"/>
              </a:lnSpc>
              <a:buFont typeface="Symbol" panose="05050102010706020507" pitchFamily="18" charset="2"/>
              <a:buChar char=""/>
            </a:pPr>
            <a:r>
              <a:rPr lang="fr-BE" sz="2200" dirty="0">
                <a:solidFill>
                  <a:srgbClr val="104579"/>
                </a:solidFill>
                <a:effectLst/>
                <a:latin typeface="Muli" pitchFamily="2" charset="0"/>
                <a:ea typeface="Calibri" panose="020F0502020204030204" pitchFamily="34" charset="0"/>
                <a:cs typeface="Times New Roman" panose="02020603050405020304" pitchFamily="18" charset="0"/>
              </a:rPr>
              <a:t>Justifier l’utilisation des subventions de la commune ou de la Fédération Wallonie-Bruxelles par l’intermédiaire de l’ONE.</a:t>
            </a:r>
          </a:p>
          <a:p>
            <a:pPr marL="342900" lvl="0" indent="-342900" algn="just">
              <a:lnSpc>
                <a:spcPct val="107000"/>
              </a:lnSpc>
              <a:spcAft>
                <a:spcPts val="800"/>
              </a:spcAft>
              <a:buFont typeface="Symbol" panose="05050102010706020507" pitchFamily="18" charset="2"/>
              <a:buChar char=""/>
            </a:pPr>
            <a:r>
              <a:rPr lang="fr-BE" sz="2200" dirty="0">
                <a:solidFill>
                  <a:srgbClr val="104579"/>
                </a:solidFill>
                <a:effectLst/>
                <a:latin typeface="Muli" pitchFamily="2" charset="0"/>
                <a:ea typeface="Calibri" panose="020F0502020204030204" pitchFamily="34" charset="0"/>
                <a:cs typeface="Times New Roman" panose="02020603050405020304" pitchFamily="18" charset="0"/>
              </a:rPr>
              <a:t>Les entrées et sorties de trésorerie sont toujours justifiées et expliquées.</a:t>
            </a:r>
          </a:p>
          <a:p>
            <a:pPr algn="just">
              <a:lnSpc>
                <a:spcPct val="107000"/>
              </a:lnSpc>
              <a:spcAft>
                <a:spcPts val="800"/>
              </a:spcAft>
            </a:pPr>
            <a:endParaRPr lang="fr-BE" sz="1800" dirty="0">
              <a:effectLst/>
              <a:latin typeface="Muli"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8392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8EFCF606-FF83-8076-3FB6-672121148CCE}"/>
              </a:ext>
            </a:extLst>
          </p:cNvPr>
          <p:cNvSpPr txBox="1"/>
          <p:nvPr/>
        </p:nvSpPr>
        <p:spPr>
          <a:xfrm>
            <a:off x="786814" y="203978"/>
            <a:ext cx="7195553" cy="369332"/>
          </a:xfrm>
          <a:prstGeom prst="rect">
            <a:avLst/>
          </a:prstGeom>
          <a:noFill/>
        </p:spPr>
        <p:txBody>
          <a:bodyPr wrap="square" rtlCol="0">
            <a:spAutoFit/>
          </a:bodyPr>
          <a:lstStyle/>
          <a:p>
            <a:r>
              <a:rPr lang="fr-FR" sz="1800" b="1" i="0" dirty="0">
                <a:solidFill>
                  <a:srgbClr val="0B447B"/>
                </a:solidFill>
                <a:latin typeface="Muli" charset="0"/>
                <a:ea typeface="Muli" charset="0"/>
                <a:cs typeface="Muli" charset="0"/>
              </a:rPr>
              <a:t>/ annexe 1 </a:t>
            </a:r>
            <a:r>
              <a:rPr lang="fr-FR" sz="1800" b="0" i="0" dirty="0">
                <a:solidFill>
                  <a:srgbClr val="0B447B"/>
                </a:solidFill>
                <a:latin typeface="Muli Light" charset="0"/>
                <a:ea typeface="Muli Light" charset="0"/>
                <a:cs typeface="Muli Light" charset="0"/>
              </a:rPr>
              <a:t>/ Budgets et comptes </a:t>
            </a:r>
          </a:p>
        </p:txBody>
      </p:sp>
      <p:sp>
        <p:nvSpPr>
          <p:cNvPr id="6" name="ZoneTexte 5">
            <a:extLst>
              <a:ext uri="{FF2B5EF4-FFF2-40B4-BE49-F238E27FC236}">
                <a16:creationId xmlns:a16="http://schemas.microsoft.com/office/drawing/2014/main" id="{1FEAC9D7-A388-0269-852F-9BB993C860DA}"/>
              </a:ext>
            </a:extLst>
          </p:cNvPr>
          <p:cNvSpPr txBox="1"/>
          <p:nvPr/>
        </p:nvSpPr>
        <p:spPr>
          <a:xfrm>
            <a:off x="230153" y="96250"/>
            <a:ext cx="687271" cy="523220"/>
          </a:xfrm>
          <a:prstGeom prst="rect">
            <a:avLst/>
          </a:prstGeom>
          <a:noFill/>
        </p:spPr>
        <p:txBody>
          <a:bodyPr wrap="square" rtlCol="0">
            <a:spAutoFit/>
          </a:bodyPr>
          <a:lstStyle/>
          <a:p>
            <a:r>
              <a:rPr lang="fr-FR" sz="2800" b="1" i="0">
                <a:solidFill>
                  <a:srgbClr val="87C846"/>
                </a:solidFill>
                <a:latin typeface="Muli Black" charset="0"/>
                <a:ea typeface="Muli Black" charset="0"/>
                <a:cs typeface="Muli Black" charset="0"/>
              </a:rPr>
              <a:t>01</a:t>
            </a:r>
          </a:p>
        </p:txBody>
      </p:sp>
      <p:sp>
        <p:nvSpPr>
          <p:cNvPr id="7" name="ZoneTexte 6">
            <a:extLst>
              <a:ext uri="{FF2B5EF4-FFF2-40B4-BE49-F238E27FC236}">
                <a16:creationId xmlns:a16="http://schemas.microsoft.com/office/drawing/2014/main" id="{4102DA90-0ED5-3F84-6052-81DA1526D8E7}"/>
              </a:ext>
            </a:extLst>
          </p:cNvPr>
          <p:cNvSpPr txBox="1"/>
          <p:nvPr/>
        </p:nvSpPr>
        <p:spPr>
          <a:xfrm>
            <a:off x="635479" y="830667"/>
            <a:ext cx="10921042" cy="584775"/>
          </a:xfrm>
          <a:prstGeom prst="rect">
            <a:avLst/>
          </a:prstGeom>
          <a:noFill/>
        </p:spPr>
        <p:txBody>
          <a:bodyPr wrap="square" rtlCol="0">
            <a:spAutoFit/>
          </a:bodyPr>
          <a:lstStyle/>
          <a:p>
            <a:pPr algn="ctr"/>
            <a:r>
              <a:rPr lang="fr-BE" sz="3200" b="1" dirty="0">
                <a:solidFill>
                  <a:srgbClr val="104579"/>
                </a:solidFill>
                <a:latin typeface="Muli" pitchFamily="2" charset="0"/>
              </a:rPr>
              <a:t>Check-list sur la gestion financière de l’unité</a:t>
            </a:r>
          </a:p>
        </p:txBody>
      </p:sp>
      <p:sp>
        <p:nvSpPr>
          <p:cNvPr id="8" name="ZoneTexte 7">
            <a:extLst>
              <a:ext uri="{FF2B5EF4-FFF2-40B4-BE49-F238E27FC236}">
                <a16:creationId xmlns:a16="http://schemas.microsoft.com/office/drawing/2014/main" id="{60EB1537-D622-CE6E-3086-67775A1E35B3}"/>
              </a:ext>
            </a:extLst>
          </p:cNvPr>
          <p:cNvSpPr txBox="1"/>
          <p:nvPr/>
        </p:nvSpPr>
        <p:spPr>
          <a:xfrm>
            <a:off x="917424" y="1810039"/>
            <a:ext cx="10312507" cy="4307974"/>
          </a:xfrm>
          <a:prstGeom prst="rect">
            <a:avLst/>
          </a:prstGeom>
          <a:noFill/>
        </p:spPr>
        <p:txBody>
          <a:bodyPr wrap="square" rtlCol="0">
            <a:spAutoFit/>
          </a:bodyPr>
          <a:lstStyle/>
          <a:p>
            <a:pPr marL="342900" lvl="0" indent="-342900" algn="just">
              <a:spcAft>
                <a:spcPts val="800"/>
              </a:spcAft>
              <a:buFont typeface="Wingdings" panose="05000000000000000000" pitchFamily="2" charset="2"/>
              <a:buChar char="q"/>
            </a:pPr>
            <a:r>
              <a:rPr lang="fr-BE" sz="1400" dirty="0">
                <a:solidFill>
                  <a:srgbClr val="104579"/>
                </a:solidFill>
                <a:effectLst/>
                <a:latin typeface="Muli" pitchFamily="2" charset="0"/>
                <a:ea typeface="Calibri" panose="020F0502020204030204" pitchFamily="34" charset="0"/>
                <a:cs typeface="Times New Roman" panose="02020603050405020304" pitchFamily="18" charset="0"/>
              </a:rPr>
              <a:t>Les comptes de l’unité et des sections sont-ils bien des comptes d’association de fait ? Sont-ils libellés correctement : Les Scouts — code d’unité — section ?</a:t>
            </a:r>
          </a:p>
          <a:p>
            <a:pPr marL="342900" lvl="0" indent="-342900" algn="just">
              <a:spcAft>
                <a:spcPts val="800"/>
              </a:spcAft>
              <a:buFont typeface="Wingdings" panose="05000000000000000000" pitchFamily="2" charset="2"/>
              <a:buChar char="q"/>
            </a:pPr>
            <a:r>
              <a:rPr lang="fr-BE" sz="1400" dirty="0">
                <a:solidFill>
                  <a:srgbClr val="104579"/>
                </a:solidFill>
                <a:effectLst/>
                <a:latin typeface="Muli" pitchFamily="2" charset="0"/>
                <a:ea typeface="Calibri" panose="020F0502020204030204" pitchFamily="34" charset="0"/>
                <a:cs typeface="Times New Roman" panose="02020603050405020304" pitchFamily="18" charset="0"/>
              </a:rPr>
              <a:t>Des mandataires sont-ils désignés comme représentants de l’unité pour gérer les comptes, dont l’animateur d’unité ?</a:t>
            </a:r>
          </a:p>
          <a:p>
            <a:pPr marL="342900" lvl="0" indent="-342900" algn="just">
              <a:spcAft>
                <a:spcPts val="800"/>
              </a:spcAft>
              <a:buFont typeface="Wingdings" panose="05000000000000000000" pitchFamily="2" charset="2"/>
              <a:buChar char="q"/>
            </a:pPr>
            <a:r>
              <a:rPr lang="fr-BE" sz="1400" dirty="0">
                <a:solidFill>
                  <a:srgbClr val="104579"/>
                </a:solidFill>
                <a:effectLst/>
                <a:latin typeface="Muli" pitchFamily="2" charset="0"/>
                <a:ea typeface="Calibri" panose="020F0502020204030204" pitchFamily="34" charset="0"/>
                <a:cs typeface="Times New Roman" panose="02020603050405020304" pitchFamily="18" charset="0"/>
              </a:rPr>
              <a:t>Chaque mandataire a-t-il une carte à son nom ?</a:t>
            </a:r>
          </a:p>
          <a:p>
            <a:pPr marL="342900" lvl="0" indent="-342900" algn="just">
              <a:spcAft>
                <a:spcPts val="800"/>
              </a:spcAft>
              <a:buFont typeface="Wingdings" panose="05000000000000000000" pitchFamily="2" charset="2"/>
              <a:buChar char="q"/>
            </a:pPr>
            <a:r>
              <a:rPr lang="fr-BE" sz="1400" dirty="0">
                <a:solidFill>
                  <a:srgbClr val="104579"/>
                </a:solidFill>
                <a:effectLst/>
                <a:latin typeface="Muli" pitchFamily="2" charset="0"/>
                <a:ea typeface="Calibri" panose="020F0502020204030204" pitchFamily="34" charset="0"/>
                <a:cs typeface="Times New Roman" panose="02020603050405020304" pitchFamily="18" charset="0"/>
              </a:rPr>
              <a:t>La gestion de l’argent est-elle définie en unité ? </a:t>
            </a:r>
          </a:p>
          <a:p>
            <a:pPr marL="742950" lvl="1" indent="-285750" algn="just">
              <a:spcAft>
                <a:spcPts val="800"/>
              </a:spcAft>
              <a:buFont typeface="Courier New" panose="02070309020205020404" pitchFamily="49" charset="0"/>
              <a:buChar char="o"/>
            </a:pPr>
            <a:r>
              <a:rPr lang="fr-BE" sz="1400" dirty="0">
                <a:solidFill>
                  <a:srgbClr val="104579"/>
                </a:solidFill>
                <a:effectLst/>
                <a:latin typeface="Muli" pitchFamily="2" charset="0"/>
                <a:ea typeface="Calibri" panose="020F0502020204030204" pitchFamily="34" charset="0"/>
                <a:cs typeface="Times New Roman" panose="02020603050405020304" pitchFamily="18" charset="0"/>
              </a:rPr>
              <a:t>Est-ce que tous sont conscients que l’argent des différentes sections appartient à l’unité ?</a:t>
            </a:r>
          </a:p>
          <a:p>
            <a:pPr marL="742950" lvl="1" indent="-285750" algn="just">
              <a:spcAft>
                <a:spcPts val="800"/>
              </a:spcAft>
              <a:buFont typeface="Courier New" panose="02070309020205020404" pitchFamily="49" charset="0"/>
              <a:buChar char="o"/>
            </a:pPr>
            <a:r>
              <a:rPr lang="fr-BE" sz="1400" dirty="0">
                <a:solidFill>
                  <a:srgbClr val="104579"/>
                </a:solidFill>
                <a:effectLst/>
                <a:latin typeface="Muli" pitchFamily="2" charset="0"/>
                <a:ea typeface="Calibri" panose="020F0502020204030204" pitchFamily="34" charset="0"/>
                <a:cs typeface="Times New Roman" panose="02020603050405020304" pitchFamily="18" charset="0"/>
              </a:rPr>
              <a:t>Sommes-nous d’accord sur qui paie les cotisations des animateurs ? L’unité, les animateurs eux-mêmes ?</a:t>
            </a:r>
          </a:p>
          <a:p>
            <a:pPr marL="742950" lvl="1" indent="-285750" algn="just">
              <a:spcAft>
                <a:spcPts val="800"/>
              </a:spcAft>
              <a:buFont typeface="Courier New" panose="02070309020205020404" pitchFamily="49" charset="0"/>
              <a:buChar char="o"/>
            </a:pPr>
            <a:r>
              <a:rPr lang="fr-BE" sz="1400" dirty="0">
                <a:solidFill>
                  <a:srgbClr val="104579"/>
                </a:solidFill>
                <a:effectLst/>
                <a:latin typeface="Muli" pitchFamily="2" charset="0"/>
                <a:ea typeface="Calibri" panose="020F0502020204030204" pitchFamily="34" charset="0"/>
                <a:cs typeface="Times New Roman" panose="02020603050405020304" pitchFamily="18" charset="0"/>
              </a:rPr>
              <a:t>Existe-t-il une règle concernant l’éventuel remboursement des kilomètres ? Laquelle ?</a:t>
            </a:r>
          </a:p>
          <a:p>
            <a:pPr marL="342900" lvl="0" indent="-342900" algn="just">
              <a:lnSpc>
                <a:spcPct val="107000"/>
              </a:lnSpc>
              <a:spcAft>
                <a:spcPts val="800"/>
              </a:spcAft>
              <a:buFont typeface="Wingdings" panose="05000000000000000000" pitchFamily="2" charset="2"/>
              <a:buChar char="q"/>
            </a:pPr>
            <a:r>
              <a:rPr lang="fr-BE" sz="1400" dirty="0">
                <a:solidFill>
                  <a:srgbClr val="104579"/>
                </a:solidFill>
                <a:effectLst/>
                <a:latin typeface="Muli" pitchFamily="2" charset="0"/>
                <a:ea typeface="Calibri" panose="020F0502020204030204" pitchFamily="34" charset="0"/>
                <a:cs typeface="Times New Roman" panose="02020603050405020304" pitchFamily="18" charset="0"/>
              </a:rPr>
              <a:t>Les comptes et budgets sont-ils présentés et validés au moins une fois par an en conseil d’unité ?</a:t>
            </a:r>
          </a:p>
          <a:p>
            <a:pPr marL="342900" lvl="0" indent="-342900" algn="just">
              <a:spcAft>
                <a:spcPts val="800"/>
              </a:spcAft>
              <a:buFont typeface="Wingdings" panose="05000000000000000000" pitchFamily="2" charset="2"/>
              <a:buChar char="q"/>
            </a:pPr>
            <a:r>
              <a:rPr lang="fr-BE" sz="1400" dirty="0">
                <a:solidFill>
                  <a:srgbClr val="104579"/>
                </a:solidFill>
                <a:effectLst/>
                <a:latin typeface="Muli" pitchFamily="2" charset="0"/>
                <a:ea typeface="Calibri" panose="020F0502020204030204" pitchFamily="34" charset="0"/>
                <a:cs typeface="Times New Roman" panose="02020603050405020304" pitchFamily="18" charset="0"/>
              </a:rPr>
              <a:t>Chaque section garde-t-elle une trace transparente de sa gestion financière ? Les pièces justificatives des sections sont-elles contrôlées par l’équipe d’unité et celles de l’unité par le conseil d’unité ?</a:t>
            </a:r>
          </a:p>
          <a:p>
            <a:pPr marL="342900" lvl="0" indent="-342900" algn="just">
              <a:lnSpc>
                <a:spcPct val="107000"/>
              </a:lnSpc>
              <a:buFont typeface="Wingdings" panose="05000000000000000000" pitchFamily="2" charset="2"/>
              <a:buChar char="q"/>
            </a:pPr>
            <a:r>
              <a:rPr lang="fr-BE" sz="1400" dirty="0">
                <a:solidFill>
                  <a:srgbClr val="104579"/>
                </a:solidFill>
                <a:effectLst/>
                <a:latin typeface="Muli" pitchFamily="2" charset="0"/>
                <a:ea typeface="Calibri" panose="020F0502020204030204" pitchFamily="34" charset="0"/>
                <a:cs typeface="Times New Roman" panose="02020603050405020304" pitchFamily="18" charset="0"/>
              </a:rPr>
              <a:t>Les comptes de section et de l’unité sont-ils à consolider et à présenter en conseil d’unité pour approbation ?</a:t>
            </a:r>
          </a:p>
          <a:p>
            <a:pPr marL="457200" algn="just">
              <a:lnSpc>
                <a:spcPct val="107000"/>
              </a:lnSpc>
            </a:pPr>
            <a:endParaRPr lang="fr-BE" sz="1400" dirty="0">
              <a:solidFill>
                <a:srgbClr val="104579"/>
              </a:solidFill>
              <a:effectLst/>
              <a:latin typeface="Muli" pitchFamily="2"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q"/>
            </a:pPr>
            <a:r>
              <a:rPr lang="fr-BE" sz="1400" dirty="0">
                <a:solidFill>
                  <a:srgbClr val="104579"/>
                </a:solidFill>
                <a:effectLst/>
                <a:latin typeface="Muli" pitchFamily="2" charset="0"/>
                <a:ea typeface="Calibri" panose="020F0502020204030204" pitchFamily="34" charset="0"/>
                <a:cs typeface="Times New Roman" panose="02020603050405020304" pitchFamily="18" charset="0"/>
              </a:rPr>
              <a:t>Les comptes de l’unité sont-ils renvoyés à l’administrateur délégué de la fédération pour qu’ils soient archivés au siège de la fédération ?</a:t>
            </a:r>
          </a:p>
        </p:txBody>
      </p:sp>
    </p:spTree>
    <p:extLst>
      <p:ext uri="{BB962C8B-B14F-4D97-AF65-F5344CB8AC3E}">
        <p14:creationId xmlns:p14="http://schemas.microsoft.com/office/powerpoint/2010/main" val="1035800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21578305-F7CB-6854-8F06-60FCBCA30A7A}"/>
              </a:ext>
            </a:extLst>
          </p:cNvPr>
          <p:cNvSpPr txBox="1"/>
          <p:nvPr/>
        </p:nvSpPr>
        <p:spPr>
          <a:xfrm>
            <a:off x="786814" y="203978"/>
            <a:ext cx="7195553" cy="369332"/>
          </a:xfrm>
          <a:prstGeom prst="rect">
            <a:avLst/>
          </a:prstGeom>
          <a:noFill/>
        </p:spPr>
        <p:txBody>
          <a:bodyPr wrap="square" rtlCol="0">
            <a:spAutoFit/>
          </a:bodyPr>
          <a:lstStyle/>
          <a:p>
            <a:r>
              <a:rPr lang="fr-FR" sz="1800" b="1" i="0" dirty="0">
                <a:solidFill>
                  <a:srgbClr val="0B447B"/>
                </a:solidFill>
                <a:latin typeface="Muli" charset="0"/>
                <a:ea typeface="Muli" charset="0"/>
                <a:cs typeface="Muli" charset="0"/>
              </a:rPr>
              <a:t>/ annexe 1 </a:t>
            </a:r>
            <a:r>
              <a:rPr lang="fr-FR" sz="1800" b="0" i="0" dirty="0">
                <a:solidFill>
                  <a:srgbClr val="0B447B"/>
                </a:solidFill>
                <a:latin typeface="Muli Light" charset="0"/>
                <a:ea typeface="Muli Light" charset="0"/>
                <a:cs typeface="Muli Light" charset="0"/>
              </a:rPr>
              <a:t>/ Budgets et comptes </a:t>
            </a:r>
          </a:p>
        </p:txBody>
      </p:sp>
      <p:sp>
        <p:nvSpPr>
          <p:cNvPr id="6" name="ZoneTexte 5">
            <a:extLst>
              <a:ext uri="{FF2B5EF4-FFF2-40B4-BE49-F238E27FC236}">
                <a16:creationId xmlns:a16="http://schemas.microsoft.com/office/drawing/2014/main" id="{1D03A527-76C8-8102-9681-9CD2B09239FC}"/>
              </a:ext>
            </a:extLst>
          </p:cNvPr>
          <p:cNvSpPr txBox="1"/>
          <p:nvPr/>
        </p:nvSpPr>
        <p:spPr>
          <a:xfrm>
            <a:off x="230153" y="96250"/>
            <a:ext cx="687271" cy="523220"/>
          </a:xfrm>
          <a:prstGeom prst="rect">
            <a:avLst/>
          </a:prstGeom>
          <a:noFill/>
        </p:spPr>
        <p:txBody>
          <a:bodyPr wrap="square" rtlCol="0">
            <a:spAutoFit/>
          </a:bodyPr>
          <a:lstStyle/>
          <a:p>
            <a:r>
              <a:rPr lang="fr-FR" sz="2800" b="1" i="0">
                <a:solidFill>
                  <a:srgbClr val="87C846"/>
                </a:solidFill>
                <a:latin typeface="Muli Black" charset="0"/>
                <a:ea typeface="Muli Black" charset="0"/>
                <a:cs typeface="Muli Black" charset="0"/>
              </a:rPr>
              <a:t>01</a:t>
            </a:r>
          </a:p>
        </p:txBody>
      </p:sp>
      <p:sp>
        <p:nvSpPr>
          <p:cNvPr id="7" name="ZoneTexte 6">
            <a:extLst>
              <a:ext uri="{FF2B5EF4-FFF2-40B4-BE49-F238E27FC236}">
                <a16:creationId xmlns:a16="http://schemas.microsoft.com/office/drawing/2014/main" id="{947C6196-1AFA-CF3E-E8F3-08246FA5CA3E}"/>
              </a:ext>
            </a:extLst>
          </p:cNvPr>
          <p:cNvSpPr txBox="1"/>
          <p:nvPr/>
        </p:nvSpPr>
        <p:spPr>
          <a:xfrm>
            <a:off x="635479" y="830667"/>
            <a:ext cx="10921042" cy="584775"/>
          </a:xfrm>
          <a:prstGeom prst="rect">
            <a:avLst/>
          </a:prstGeom>
          <a:noFill/>
        </p:spPr>
        <p:txBody>
          <a:bodyPr wrap="square" rtlCol="0">
            <a:spAutoFit/>
          </a:bodyPr>
          <a:lstStyle/>
          <a:p>
            <a:pPr algn="ctr"/>
            <a:r>
              <a:rPr lang="fr-BE" sz="3200" b="1" dirty="0">
                <a:solidFill>
                  <a:srgbClr val="104579"/>
                </a:solidFill>
                <a:latin typeface="Muli" pitchFamily="2" charset="0"/>
              </a:rPr>
              <a:t>Budgets et comptes</a:t>
            </a:r>
          </a:p>
        </p:txBody>
      </p:sp>
      <p:sp>
        <p:nvSpPr>
          <p:cNvPr id="8" name="ZoneTexte 7">
            <a:extLst>
              <a:ext uri="{FF2B5EF4-FFF2-40B4-BE49-F238E27FC236}">
                <a16:creationId xmlns:a16="http://schemas.microsoft.com/office/drawing/2014/main" id="{0E4ED677-D34A-F7A5-6BD9-A36BB1CF39D6}"/>
              </a:ext>
            </a:extLst>
          </p:cNvPr>
          <p:cNvSpPr txBox="1"/>
          <p:nvPr/>
        </p:nvSpPr>
        <p:spPr>
          <a:xfrm>
            <a:off x="1727651" y="2061868"/>
            <a:ext cx="3504105" cy="523220"/>
          </a:xfrm>
          <a:prstGeom prst="rect">
            <a:avLst/>
          </a:prstGeom>
          <a:noFill/>
        </p:spPr>
        <p:txBody>
          <a:bodyPr wrap="square" rtlCol="0">
            <a:spAutoFit/>
          </a:bodyPr>
          <a:lstStyle/>
          <a:p>
            <a:pPr algn="ctr"/>
            <a:r>
              <a:rPr lang="fr-BE" sz="2800" dirty="0">
                <a:solidFill>
                  <a:srgbClr val="104579"/>
                </a:solidFill>
                <a:latin typeface="Muli" pitchFamily="2" charset="0"/>
              </a:rPr>
              <a:t>Estimation (avant)</a:t>
            </a:r>
          </a:p>
        </p:txBody>
      </p:sp>
      <p:sp>
        <p:nvSpPr>
          <p:cNvPr id="9" name="ZoneTexte 8">
            <a:extLst>
              <a:ext uri="{FF2B5EF4-FFF2-40B4-BE49-F238E27FC236}">
                <a16:creationId xmlns:a16="http://schemas.microsoft.com/office/drawing/2014/main" id="{1604C359-D3DB-CA13-1A54-0FA435480E6D}"/>
              </a:ext>
            </a:extLst>
          </p:cNvPr>
          <p:cNvSpPr txBox="1"/>
          <p:nvPr/>
        </p:nvSpPr>
        <p:spPr>
          <a:xfrm>
            <a:off x="6960246" y="2061868"/>
            <a:ext cx="3504105" cy="523220"/>
          </a:xfrm>
          <a:prstGeom prst="rect">
            <a:avLst/>
          </a:prstGeom>
          <a:noFill/>
        </p:spPr>
        <p:txBody>
          <a:bodyPr wrap="square" rtlCol="0">
            <a:spAutoFit/>
          </a:bodyPr>
          <a:lstStyle/>
          <a:p>
            <a:pPr algn="ctr"/>
            <a:r>
              <a:rPr lang="fr-BE" sz="2800" dirty="0">
                <a:solidFill>
                  <a:srgbClr val="104579"/>
                </a:solidFill>
                <a:latin typeface="Muli" pitchFamily="2" charset="0"/>
              </a:rPr>
              <a:t>« Autopsie » (après)</a:t>
            </a:r>
          </a:p>
        </p:txBody>
      </p:sp>
      <p:sp>
        <p:nvSpPr>
          <p:cNvPr id="10" name="ZoneTexte 9">
            <a:extLst>
              <a:ext uri="{FF2B5EF4-FFF2-40B4-BE49-F238E27FC236}">
                <a16:creationId xmlns:a16="http://schemas.microsoft.com/office/drawing/2014/main" id="{0CF5FA9F-E0EE-6DBE-3E66-EB68792B3961}"/>
              </a:ext>
            </a:extLst>
          </p:cNvPr>
          <p:cNvSpPr txBox="1"/>
          <p:nvPr/>
        </p:nvSpPr>
        <p:spPr>
          <a:xfrm>
            <a:off x="573788" y="2969904"/>
            <a:ext cx="4276004" cy="461665"/>
          </a:xfrm>
          <a:prstGeom prst="rect">
            <a:avLst/>
          </a:prstGeom>
          <a:noFill/>
        </p:spPr>
        <p:txBody>
          <a:bodyPr wrap="square" rtlCol="0">
            <a:spAutoFit/>
          </a:bodyPr>
          <a:lstStyle/>
          <a:p>
            <a:pPr algn="ctr"/>
            <a:r>
              <a:rPr lang="fr-BE" sz="2400" u="sng" dirty="0">
                <a:solidFill>
                  <a:srgbClr val="104579"/>
                </a:solidFill>
                <a:latin typeface="Muli" pitchFamily="2" charset="0"/>
              </a:rPr>
              <a:t>Pourquoi faire un budget ?</a:t>
            </a:r>
          </a:p>
        </p:txBody>
      </p:sp>
      <p:sp>
        <p:nvSpPr>
          <p:cNvPr id="11" name="ZoneTexte 10">
            <a:extLst>
              <a:ext uri="{FF2B5EF4-FFF2-40B4-BE49-F238E27FC236}">
                <a16:creationId xmlns:a16="http://schemas.microsoft.com/office/drawing/2014/main" id="{FDABB238-E03F-7EE8-9745-75FDE64C71F7}"/>
              </a:ext>
            </a:extLst>
          </p:cNvPr>
          <p:cNvSpPr txBox="1"/>
          <p:nvPr/>
        </p:nvSpPr>
        <p:spPr>
          <a:xfrm>
            <a:off x="786813" y="3707622"/>
            <a:ext cx="10921041" cy="2025683"/>
          </a:xfrm>
          <a:prstGeom prst="rect">
            <a:avLst/>
          </a:prstGeom>
          <a:noFill/>
        </p:spPr>
        <p:txBody>
          <a:bodyPr wrap="square" rtlCol="0">
            <a:spAutoFit/>
          </a:bodyPr>
          <a:lstStyle/>
          <a:p>
            <a:pPr marL="342900" lvl="0" indent="-342900" algn="just">
              <a:lnSpc>
                <a:spcPct val="107000"/>
              </a:lnSpc>
              <a:spcAft>
                <a:spcPts val="800"/>
              </a:spcAft>
              <a:buFont typeface="Symbol" panose="05050102010706020507" pitchFamily="18" charset="2"/>
              <a:buChar char=""/>
            </a:pPr>
            <a:r>
              <a:rPr lang="fr-BE" sz="2000" dirty="0">
                <a:solidFill>
                  <a:srgbClr val="104579"/>
                </a:solidFill>
                <a:effectLst/>
                <a:latin typeface="Muli" pitchFamily="2" charset="0"/>
                <a:ea typeface="Calibri" panose="020F0502020204030204" pitchFamily="34" charset="0"/>
                <a:cs typeface="Times New Roman" panose="02020603050405020304" pitchFamily="18" charset="0"/>
              </a:rPr>
              <a:t>S’assurer qu’on sera à l’équilibre, pour éviter les mauvaises surprises :</a:t>
            </a:r>
          </a:p>
          <a:p>
            <a:pPr marL="742950" lvl="1" indent="-285750" algn="just">
              <a:lnSpc>
                <a:spcPct val="107000"/>
              </a:lnSpc>
              <a:spcAft>
                <a:spcPts val="800"/>
              </a:spcAft>
              <a:buFont typeface="Wingdings" panose="05000000000000000000" pitchFamily="2" charset="2"/>
              <a:buChar char=""/>
              <a:tabLst>
                <a:tab pos="914400" algn="l"/>
              </a:tabLst>
            </a:pPr>
            <a:r>
              <a:rPr lang="fr-BE" sz="2000" dirty="0">
                <a:solidFill>
                  <a:srgbClr val="104579"/>
                </a:solidFill>
                <a:effectLst/>
                <a:latin typeface="Muli" pitchFamily="2" charset="0"/>
                <a:ea typeface="Calibri" panose="020F0502020204030204" pitchFamily="34" charset="0"/>
                <a:cs typeface="Times New Roman" panose="02020603050405020304" pitchFamily="18" charset="0"/>
              </a:rPr>
              <a:t>Perte : comment la combler ?</a:t>
            </a:r>
          </a:p>
          <a:p>
            <a:pPr marL="742950" lvl="1" indent="-285750" algn="just">
              <a:lnSpc>
                <a:spcPct val="107000"/>
              </a:lnSpc>
              <a:spcAft>
                <a:spcPts val="800"/>
              </a:spcAft>
              <a:buFont typeface="Wingdings" panose="05000000000000000000" pitchFamily="2" charset="2"/>
              <a:buChar char=""/>
              <a:tabLst>
                <a:tab pos="914400" algn="l"/>
              </a:tabLst>
            </a:pPr>
            <a:r>
              <a:rPr lang="fr-BE" sz="2000" dirty="0">
                <a:solidFill>
                  <a:srgbClr val="104579"/>
                </a:solidFill>
                <a:effectLst/>
                <a:latin typeface="Muli" pitchFamily="2" charset="0"/>
                <a:ea typeface="Calibri" panose="020F0502020204030204" pitchFamily="34" charset="0"/>
                <a:cs typeface="Times New Roman" panose="02020603050405020304" pitchFamily="18" charset="0"/>
              </a:rPr>
              <a:t>Bénéfice pas nécessaire : que faire de cet argent dont nous n’avons pas besoin ?</a:t>
            </a:r>
          </a:p>
          <a:p>
            <a:pPr marL="342900" lvl="0" indent="-342900" algn="just">
              <a:lnSpc>
                <a:spcPct val="107000"/>
              </a:lnSpc>
              <a:buFont typeface="Symbol" panose="05050102010706020507" pitchFamily="18" charset="2"/>
              <a:buChar char=""/>
            </a:pPr>
            <a:r>
              <a:rPr lang="fr-BE" sz="2000" dirty="0">
                <a:solidFill>
                  <a:srgbClr val="104579"/>
                </a:solidFill>
                <a:effectLst/>
                <a:latin typeface="Muli" pitchFamily="2" charset="0"/>
                <a:ea typeface="Calibri" panose="020F0502020204030204" pitchFamily="34" charset="0"/>
                <a:cs typeface="Times New Roman" panose="02020603050405020304" pitchFamily="18" charset="0"/>
              </a:rPr>
              <a:t>Décider des achats</a:t>
            </a:r>
          </a:p>
          <a:p>
            <a:pPr marL="342900" lvl="0" indent="-342900" algn="just">
              <a:lnSpc>
                <a:spcPct val="107000"/>
              </a:lnSpc>
              <a:spcAft>
                <a:spcPts val="800"/>
              </a:spcAft>
              <a:buFont typeface="Symbol" panose="05050102010706020507" pitchFamily="18" charset="2"/>
              <a:buChar char=""/>
            </a:pPr>
            <a:r>
              <a:rPr lang="fr-BE" sz="2000" dirty="0">
                <a:solidFill>
                  <a:srgbClr val="104579"/>
                </a:solidFill>
                <a:effectLst/>
                <a:latin typeface="Muli" pitchFamily="2" charset="0"/>
                <a:ea typeface="Calibri" panose="020F0502020204030204" pitchFamily="34" charset="0"/>
                <a:cs typeface="Times New Roman" panose="02020603050405020304" pitchFamily="18" charset="0"/>
              </a:rPr>
              <a:t>Calculer le prix d’une activité</a:t>
            </a:r>
          </a:p>
        </p:txBody>
      </p:sp>
      <p:cxnSp>
        <p:nvCxnSpPr>
          <p:cNvPr id="13" name="Connecteur droit avec flèche 12">
            <a:extLst>
              <a:ext uri="{FF2B5EF4-FFF2-40B4-BE49-F238E27FC236}">
                <a16:creationId xmlns:a16="http://schemas.microsoft.com/office/drawing/2014/main" id="{FE80422D-93BC-02DC-ABE8-73A86C5A0F18}"/>
              </a:ext>
            </a:extLst>
          </p:cNvPr>
          <p:cNvCxnSpPr/>
          <p:nvPr/>
        </p:nvCxnSpPr>
        <p:spPr>
          <a:xfrm flipH="1">
            <a:off x="3692324" y="1415442"/>
            <a:ext cx="2233914" cy="5406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661574AE-EE67-C713-4AC2-FD7788C76ECA}"/>
              </a:ext>
            </a:extLst>
          </p:cNvPr>
          <p:cNvCxnSpPr/>
          <p:nvPr/>
        </p:nvCxnSpPr>
        <p:spPr>
          <a:xfrm>
            <a:off x="6247333" y="1415442"/>
            <a:ext cx="2283209" cy="5406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2048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A8D1B2CD-4138-BF6D-B350-129C1E1A2EA4}"/>
              </a:ext>
            </a:extLst>
          </p:cNvPr>
          <p:cNvSpPr txBox="1"/>
          <p:nvPr/>
        </p:nvSpPr>
        <p:spPr>
          <a:xfrm>
            <a:off x="635479" y="830667"/>
            <a:ext cx="10921042" cy="584775"/>
          </a:xfrm>
          <a:prstGeom prst="rect">
            <a:avLst/>
          </a:prstGeom>
          <a:noFill/>
        </p:spPr>
        <p:txBody>
          <a:bodyPr wrap="square" rtlCol="0">
            <a:spAutoFit/>
          </a:bodyPr>
          <a:lstStyle/>
          <a:p>
            <a:pPr algn="ctr"/>
            <a:r>
              <a:rPr lang="fr-BE" sz="3200" b="1" dirty="0">
                <a:solidFill>
                  <a:srgbClr val="104579"/>
                </a:solidFill>
                <a:latin typeface="Muli" pitchFamily="2" charset="0"/>
              </a:rPr>
              <a:t>Place à la pratique</a:t>
            </a:r>
          </a:p>
        </p:txBody>
      </p:sp>
      <p:sp>
        <p:nvSpPr>
          <p:cNvPr id="7" name="ZoneTexte 6">
            <a:extLst>
              <a:ext uri="{FF2B5EF4-FFF2-40B4-BE49-F238E27FC236}">
                <a16:creationId xmlns:a16="http://schemas.microsoft.com/office/drawing/2014/main" id="{EA963A36-C22A-3FC1-5D6F-06F643A8502A}"/>
              </a:ext>
            </a:extLst>
          </p:cNvPr>
          <p:cNvSpPr txBox="1"/>
          <p:nvPr/>
        </p:nvSpPr>
        <p:spPr>
          <a:xfrm>
            <a:off x="786814" y="203978"/>
            <a:ext cx="7195553" cy="369332"/>
          </a:xfrm>
          <a:prstGeom prst="rect">
            <a:avLst/>
          </a:prstGeom>
          <a:noFill/>
        </p:spPr>
        <p:txBody>
          <a:bodyPr wrap="square" rtlCol="0">
            <a:spAutoFit/>
          </a:bodyPr>
          <a:lstStyle/>
          <a:p>
            <a:r>
              <a:rPr lang="fr-FR" sz="1800" b="1" i="0" dirty="0">
                <a:solidFill>
                  <a:srgbClr val="0B447B"/>
                </a:solidFill>
                <a:latin typeface="Muli" charset="0"/>
                <a:ea typeface="Muli" charset="0"/>
                <a:cs typeface="Muli" charset="0"/>
              </a:rPr>
              <a:t>/ annexe 1 </a:t>
            </a:r>
            <a:r>
              <a:rPr lang="fr-FR" sz="1800" b="0" i="0" dirty="0">
                <a:solidFill>
                  <a:srgbClr val="0B447B"/>
                </a:solidFill>
                <a:latin typeface="Muli Light" charset="0"/>
                <a:ea typeface="Muli Light" charset="0"/>
                <a:cs typeface="Muli Light" charset="0"/>
              </a:rPr>
              <a:t>/ Budgets et comptes </a:t>
            </a:r>
          </a:p>
        </p:txBody>
      </p:sp>
      <p:sp>
        <p:nvSpPr>
          <p:cNvPr id="8" name="ZoneTexte 7">
            <a:extLst>
              <a:ext uri="{FF2B5EF4-FFF2-40B4-BE49-F238E27FC236}">
                <a16:creationId xmlns:a16="http://schemas.microsoft.com/office/drawing/2014/main" id="{6BD3B6D5-B4B8-EC3B-F06D-9D60FDA9B1A0}"/>
              </a:ext>
            </a:extLst>
          </p:cNvPr>
          <p:cNvSpPr txBox="1"/>
          <p:nvPr/>
        </p:nvSpPr>
        <p:spPr>
          <a:xfrm>
            <a:off x="230153" y="96250"/>
            <a:ext cx="687271" cy="523220"/>
          </a:xfrm>
          <a:prstGeom prst="rect">
            <a:avLst/>
          </a:prstGeom>
          <a:noFill/>
        </p:spPr>
        <p:txBody>
          <a:bodyPr wrap="square" rtlCol="0">
            <a:spAutoFit/>
          </a:bodyPr>
          <a:lstStyle/>
          <a:p>
            <a:r>
              <a:rPr lang="fr-FR" sz="2800" b="1" i="0">
                <a:solidFill>
                  <a:srgbClr val="87C846"/>
                </a:solidFill>
                <a:latin typeface="Muli Black" charset="0"/>
                <a:ea typeface="Muli Black" charset="0"/>
                <a:cs typeface="Muli Black" charset="0"/>
              </a:rPr>
              <a:t>01</a:t>
            </a:r>
          </a:p>
        </p:txBody>
      </p:sp>
      <p:sp>
        <p:nvSpPr>
          <p:cNvPr id="9" name="ZoneTexte 8">
            <a:extLst>
              <a:ext uri="{FF2B5EF4-FFF2-40B4-BE49-F238E27FC236}">
                <a16:creationId xmlns:a16="http://schemas.microsoft.com/office/drawing/2014/main" id="{222ECCB4-1D70-DF0A-DAF6-D91DB1CC5F99}"/>
              </a:ext>
            </a:extLst>
          </p:cNvPr>
          <p:cNvSpPr txBox="1"/>
          <p:nvPr/>
        </p:nvSpPr>
        <p:spPr>
          <a:xfrm>
            <a:off x="879414" y="1972085"/>
            <a:ext cx="10443117" cy="785280"/>
          </a:xfrm>
          <a:prstGeom prst="rect">
            <a:avLst/>
          </a:prstGeom>
          <a:noFill/>
        </p:spPr>
        <p:txBody>
          <a:bodyPr wrap="square" rtlCol="0">
            <a:spAutoFit/>
          </a:bodyPr>
          <a:lstStyle/>
          <a:p>
            <a:pPr algn="just">
              <a:lnSpc>
                <a:spcPct val="107000"/>
              </a:lnSpc>
              <a:spcAft>
                <a:spcPts val="800"/>
              </a:spcAft>
            </a:pPr>
            <a:r>
              <a:rPr lang="fr-BE" sz="1900" dirty="0">
                <a:solidFill>
                  <a:srgbClr val="104579"/>
                </a:solidFill>
                <a:effectLst/>
                <a:latin typeface="Muli" pitchFamily="2" charset="0"/>
                <a:ea typeface="Calibri" panose="020F0502020204030204" pitchFamily="34" charset="0"/>
                <a:cs typeface="Times New Roman" panose="02020603050405020304" pitchFamily="18" charset="0"/>
              </a:rPr>
              <a:t>En staff, établissez votre budget d’année ou de camp en suivant le mode d’emploi de l’Excel</a:t>
            </a:r>
            <a:r>
              <a:rPr lang="fr-BE" sz="1900" dirty="0">
                <a:effectLst/>
                <a:latin typeface="Muli" pitchFamily="2" charset="0"/>
                <a:ea typeface="Calibri" panose="020F0502020204030204" pitchFamily="34" charset="0"/>
                <a:cs typeface="Times New Roman" panose="02020603050405020304" pitchFamily="18" charset="0"/>
              </a:rPr>
              <a:t>.</a:t>
            </a:r>
          </a:p>
          <a:p>
            <a:pPr algn="just">
              <a:lnSpc>
                <a:spcPct val="107000"/>
              </a:lnSpc>
              <a:spcAft>
                <a:spcPts val="800"/>
              </a:spcAft>
            </a:pPr>
            <a:endParaRPr lang="fr-BE" sz="1800" dirty="0">
              <a:effectLst/>
              <a:latin typeface="Muli" pitchFamily="2" charset="0"/>
              <a:ea typeface="Calibri" panose="020F0502020204030204" pitchFamily="34" charset="0"/>
              <a:cs typeface="Times New Roman" panose="02020603050405020304" pitchFamily="18" charset="0"/>
            </a:endParaRPr>
          </a:p>
        </p:txBody>
      </p:sp>
      <p:sp>
        <p:nvSpPr>
          <p:cNvPr id="10" name="ZoneTexte 9">
            <a:extLst>
              <a:ext uri="{FF2B5EF4-FFF2-40B4-BE49-F238E27FC236}">
                <a16:creationId xmlns:a16="http://schemas.microsoft.com/office/drawing/2014/main" id="{EAF2F317-4A03-9B28-708F-2E08CD711253}"/>
              </a:ext>
            </a:extLst>
          </p:cNvPr>
          <p:cNvSpPr txBox="1"/>
          <p:nvPr/>
        </p:nvSpPr>
        <p:spPr>
          <a:xfrm>
            <a:off x="108586" y="2740885"/>
            <a:ext cx="4276004" cy="461665"/>
          </a:xfrm>
          <a:prstGeom prst="rect">
            <a:avLst/>
          </a:prstGeom>
          <a:noFill/>
        </p:spPr>
        <p:txBody>
          <a:bodyPr wrap="square" rtlCol="0">
            <a:spAutoFit/>
          </a:bodyPr>
          <a:lstStyle/>
          <a:p>
            <a:pPr algn="ctr"/>
            <a:r>
              <a:rPr lang="fr-BE" sz="2400" u="sng" dirty="0">
                <a:solidFill>
                  <a:srgbClr val="104579"/>
                </a:solidFill>
                <a:latin typeface="Muli" pitchFamily="2" charset="0"/>
              </a:rPr>
              <a:t>Quelques conseils</a:t>
            </a:r>
          </a:p>
        </p:txBody>
      </p:sp>
      <p:sp>
        <p:nvSpPr>
          <p:cNvPr id="11" name="ZoneTexte 10">
            <a:extLst>
              <a:ext uri="{FF2B5EF4-FFF2-40B4-BE49-F238E27FC236}">
                <a16:creationId xmlns:a16="http://schemas.microsoft.com/office/drawing/2014/main" id="{731ED013-1F30-C353-FDAE-CEE56759C23F}"/>
              </a:ext>
            </a:extLst>
          </p:cNvPr>
          <p:cNvSpPr txBox="1"/>
          <p:nvPr/>
        </p:nvSpPr>
        <p:spPr>
          <a:xfrm>
            <a:off x="917424" y="3416251"/>
            <a:ext cx="10312507" cy="2461187"/>
          </a:xfrm>
          <a:prstGeom prst="rect">
            <a:avLst/>
          </a:prstGeom>
          <a:noFill/>
        </p:spPr>
        <p:txBody>
          <a:bodyPr wrap="square" rtlCol="0">
            <a:spAutoFit/>
          </a:bodyPr>
          <a:lstStyle/>
          <a:p>
            <a:pPr marL="342900" lvl="0" indent="-342900" algn="just">
              <a:lnSpc>
                <a:spcPct val="107000"/>
              </a:lnSpc>
              <a:spcAft>
                <a:spcPts val="300"/>
              </a:spcAft>
              <a:buFont typeface="Symbol" panose="05050102010706020507" pitchFamily="18" charset="2"/>
              <a:buChar char=""/>
            </a:pPr>
            <a:r>
              <a:rPr lang="fr-BE" sz="2000" dirty="0">
                <a:solidFill>
                  <a:srgbClr val="104579"/>
                </a:solidFill>
                <a:effectLst/>
                <a:latin typeface="Muli" pitchFamily="2" charset="0"/>
                <a:ea typeface="Calibri" panose="020F0502020204030204" pitchFamily="34" charset="0"/>
                <a:cs typeface="Times New Roman" panose="02020603050405020304" pitchFamily="18" charset="0"/>
              </a:rPr>
              <a:t>On ne mélange pas son argent avec celui de la caisse.</a:t>
            </a:r>
          </a:p>
          <a:p>
            <a:pPr marL="342900" lvl="0" indent="-342900" algn="just">
              <a:lnSpc>
                <a:spcPct val="107000"/>
              </a:lnSpc>
              <a:spcAft>
                <a:spcPts val="300"/>
              </a:spcAft>
              <a:buFont typeface="Symbol" panose="05050102010706020507" pitchFamily="18" charset="2"/>
              <a:buChar char=""/>
            </a:pPr>
            <a:r>
              <a:rPr lang="fr-BE" sz="2000" dirty="0">
                <a:solidFill>
                  <a:srgbClr val="104579"/>
                </a:solidFill>
                <a:effectLst/>
                <a:latin typeface="Muli" pitchFamily="2" charset="0"/>
                <a:ea typeface="Calibri" panose="020F0502020204030204" pitchFamily="34" charset="0"/>
                <a:cs typeface="Times New Roman" panose="02020603050405020304" pitchFamily="18" charset="0"/>
              </a:rPr>
              <a:t>L’argent est rangé dans une seule caisse, et n’est pas distillé un peu chez chaque animateur. Chaque staff identifie un animateur trésorier.</a:t>
            </a:r>
          </a:p>
          <a:p>
            <a:pPr marL="342900" lvl="0" indent="-342900" algn="just">
              <a:lnSpc>
                <a:spcPct val="107000"/>
              </a:lnSpc>
              <a:spcAft>
                <a:spcPts val="300"/>
              </a:spcAft>
              <a:buFont typeface="Symbol" panose="05050102010706020507" pitchFamily="18" charset="2"/>
              <a:buChar char=""/>
            </a:pPr>
            <a:r>
              <a:rPr lang="fr-BE" sz="2000" dirty="0">
                <a:solidFill>
                  <a:srgbClr val="104579"/>
                </a:solidFill>
                <a:effectLst/>
                <a:latin typeface="Muli" pitchFamily="2" charset="0"/>
                <a:ea typeface="Calibri" panose="020F0502020204030204" pitchFamily="34" charset="0"/>
                <a:cs typeface="Times New Roman" panose="02020603050405020304" pitchFamily="18" charset="0"/>
              </a:rPr>
              <a:t>Au maximum, effectuer les transactions à l’aide du compte bancaire (cartes et virements). Ainsi, les opérations sont davantage traçables ; on peut facilement extraire un Excel à partir de l’application bancaire.</a:t>
            </a:r>
          </a:p>
          <a:p>
            <a:pPr algn="just">
              <a:lnSpc>
                <a:spcPct val="107000"/>
              </a:lnSpc>
              <a:spcAft>
                <a:spcPts val="800"/>
              </a:spcAft>
            </a:pPr>
            <a:endParaRPr lang="fr-BE" sz="1800" dirty="0">
              <a:effectLst/>
              <a:latin typeface="Muli"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52334907"/>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1538</TotalTime>
  <Words>887</Words>
  <Application>Microsoft Office PowerPoint</Application>
  <PresentationFormat>Grand écran</PresentationFormat>
  <Paragraphs>71</Paragraphs>
  <Slides>8</Slides>
  <Notes>1</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8</vt:i4>
      </vt:variant>
    </vt:vector>
  </HeadingPairs>
  <TitlesOfParts>
    <vt:vector size="19" baseType="lpstr">
      <vt:lpstr>Arial</vt:lpstr>
      <vt:lpstr>Calibri</vt:lpstr>
      <vt:lpstr>Courier New</vt:lpstr>
      <vt:lpstr>Muli</vt:lpstr>
      <vt:lpstr>Muli Black</vt:lpstr>
      <vt:lpstr>Muli Light</vt:lpstr>
      <vt:lpstr>Segoe UI</vt:lpstr>
      <vt:lpstr>Symbol</vt:lpstr>
      <vt:lpstr>Times New Roman</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Fabien Tielemans</dc:creator>
  <cp:lastModifiedBy>Claire Olbrechts</cp:lastModifiedBy>
  <cp:revision>68</cp:revision>
  <cp:lastPrinted>2020-09-07T14:34:12Z</cp:lastPrinted>
  <dcterms:created xsi:type="dcterms:W3CDTF">2020-05-26T08:04:10Z</dcterms:created>
  <dcterms:modified xsi:type="dcterms:W3CDTF">2023-11-06T12:38:24Z</dcterms:modified>
</cp:coreProperties>
</file>