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354" r:id="rId5"/>
    <p:sldId id="295" r:id="rId6"/>
    <p:sldId id="355" r:id="rId7"/>
    <p:sldId id="349" r:id="rId8"/>
    <p:sldId id="356" r:id="rId9"/>
    <p:sldId id="359" r:id="rId10"/>
    <p:sldId id="360" r:id="rId11"/>
    <p:sldId id="361" r:id="rId12"/>
    <p:sldId id="296" r:id="rId13"/>
    <p:sldId id="297" r:id="rId14"/>
    <p:sldId id="292" r:id="rId15"/>
    <p:sldId id="293" r:id="rId16"/>
    <p:sldId id="298" r:id="rId17"/>
    <p:sldId id="299" r:id="rId18"/>
    <p:sldId id="302" r:id="rId19"/>
    <p:sldId id="300" r:id="rId20"/>
    <p:sldId id="301" r:id="rId21"/>
    <p:sldId id="306" r:id="rId22"/>
    <p:sldId id="307" r:id="rId23"/>
    <p:sldId id="308" r:id="rId24"/>
    <p:sldId id="309" r:id="rId25"/>
    <p:sldId id="310" r:id="rId26"/>
    <p:sldId id="311" r:id="rId27"/>
    <p:sldId id="294" r:id="rId28"/>
    <p:sldId id="312" r:id="rId29"/>
    <p:sldId id="313" r:id="rId30"/>
    <p:sldId id="314" r:id="rId31"/>
    <p:sldId id="362" r:id="rId32"/>
    <p:sldId id="338"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11"/>
    <a:srgbClr val="104579"/>
    <a:srgbClr val="0A4275"/>
    <a:srgbClr val="2BB0E2"/>
    <a:srgbClr val="EF2C19"/>
    <a:srgbClr val="0055AD"/>
    <a:srgbClr val="0B447B"/>
    <a:srgbClr val="296B52"/>
    <a:srgbClr val="3BC7D3"/>
    <a:srgbClr val="87C84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02"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3FB8BE-9943-5047-9B0C-835AB6EC4931}" type="datetimeFigureOut">
              <a:t>05/01/2026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FBE829-1B5E-D541-B58A-E10F0D2DB755}" type="slidenum">
              <a:t>‹N°›</a:t>
            </a:fld>
            <a:endParaRPr lang="fr-FR"/>
          </a:p>
        </p:txBody>
      </p:sp>
    </p:spTree>
    <p:extLst>
      <p:ext uri="{BB962C8B-B14F-4D97-AF65-F5344CB8AC3E}">
        <p14:creationId xmlns:p14="http://schemas.microsoft.com/office/powerpoint/2010/main" val="37082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AB667-9F68-964D-96A1-ED51960D5DF3}" type="datetimeFigureOut">
              <a:t>05/01/2026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3A64A-C3BC-E34A-B67B-9D545D1EA98D}" type="slidenum">
              <a:t>‹N°›</a:t>
            </a:fld>
            <a:endParaRPr lang="fr-FR"/>
          </a:p>
        </p:txBody>
      </p:sp>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48594" y="781594"/>
            <a:ext cx="5294812" cy="5294812"/>
          </a:xfrm>
          <a:prstGeom prst="rect">
            <a:avLst/>
          </a:prstGeom>
        </p:spPr>
      </p:pic>
    </p:spTree>
    <p:extLst>
      <p:ext uri="{BB962C8B-B14F-4D97-AF65-F5344CB8AC3E}">
        <p14:creationId xmlns:p14="http://schemas.microsoft.com/office/powerpoint/2010/main" val="74017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3" name="Rectangle 2"/>
          <p:cNvSpPr/>
          <p:nvPr userDrawn="1"/>
        </p:nvSpPr>
        <p:spPr>
          <a:xfrm>
            <a:off x="230153" y="619470"/>
            <a:ext cx="11697387" cy="6036824"/>
          </a:xfrm>
          <a:prstGeom prst="rect">
            <a:avLst/>
          </a:prstGeom>
          <a:solidFill>
            <a:srgbClr val="0A427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413917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3" name="Rectangle 2"/>
          <p:cNvSpPr/>
          <p:nvPr userDrawn="1"/>
        </p:nvSpPr>
        <p:spPr>
          <a:xfrm>
            <a:off x="230153" y="619470"/>
            <a:ext cx="11697387" cy="6036824"/>
          </a:xfrm>
          <a:prstGeom prst="rect">
            <a:avLst/>
          </a:prstGeom>
          <a:solidFill>
            <a:srgbClr val="F8A91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242779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Rectangle 2"/>
          <p:cNvSpPr/>
          <p:nvPr userDrawn="1"/>
        </p:nvSpPr>
        <p:spPr>
          <a:xfrm>
            <a:off x="230153" y="619470"/>
            <a:ext cx="3783047" cy="6036824"/>
          </a:xfrm>
          <a:prstGeom prst="rect">
            <a:avLst/>
          </a:prstGeom>
          <a:solidFill>
            <a:srgbClr val="0A427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268681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3" name="Rectangle 2"/>
          <p:cNvSpPr/>
          <p:nvPr userDrawn="1"/>
        </p:nvSpPr>
        <p:spPr>
          <a:xfrm>
            <a:off x="230153" y="619470"/>
            <a:ext cx="3783047" cy="6036824"/>
          </a:xfrm>
          <a:prstGeom prst="rect">
            <a:avLst/>
          </a:prstGeom>
          <a:solidFill>
            <a:srgbClr val="F8A91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276758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17" name="Imag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715590" y="431654"/>
            <a:ext cx="4726513" cy="569976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iapositive de titre">
    <p:spTree>
      <p:nvGrpSpPr>
        <p:cNvPr id="1" name=""/>
        <p:cNvGrpSpPr/>
        <p:nvPr/>
      </p:nvGrpSpPr>
      <p:grpSpPr>
        <a:xfrm>
          <a:off x="0" y="0"/>
          <a:ext cx="0" cy="0"/>
          <a:chOff x="0" y="0"/>
          <a:chExt cx="0" cy="0"/>
        </a:xfrm>
      </p:grpSpPr>
      <p:sp>
        <p:nvSpPr>
          <p:cNvPr id="6" name="Rectangle 5"/>
          <p:cNvSpPr/>
          <p:nvPr userDrawn="1"/>
        </p:nvSpPr>
        <p:spPr>
          <a:xfrm>
            <a:off x="230153" y="211747"/>
            <a:ext cx="11697388" cy="6426618"/>
          </a:xfrm>
          <a:prstGeom prst="rect">
            <a:avLst/>
          </a:prstGeom>
          <a:solidFill>
            <a:srgbClr val="0B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50343" y="1247657"/>
            <a:ext cx="3536731" cy="42649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2" name="Rectangle 11"/>
          <p:cNvSpPr/>
          <p:nvPr userDrawn="1"/>
        </p:nvSpPr>
        <p:spPr>
          <a:xfrm>
            <a:off x="230153" y="619470"/>
            <a:ext cx="11697387" cy="6036824"/>
          </a:xfrm>
          <a:prstGeom prst="rect">
            <a:avLst/>
          </a:prstGeom>
          <a:solidFill>
            <a:srgbClr val="F5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userDrawn="1"/>
        </p:nvSpPr>
        <p:spPr>
          <a:xfrm>
            <a:off x="11030892" y="5615612"/>
            <a:ext cx="1242388" cy="1242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9435" y="5821680"/>
            <a:ext cx="548105" cy="83461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2" name="Rectangle 11"/>
          <p:cNvSpPr/>
          <p:nvPr userDrawn="1"/>
        </p:nvSpPr>
        <p:spPr>
          <a:xfrm>
            <a:off x="230153" y="619470"/>
            <a:ext cx="3783047" cy="6036824"/>
          </a:xfrm>
          <a:prstGeom prst="rect">
            <a:avLst/>
          </a:prstGeom>
          <a:solidFill>
            <a:srgbClr val="F5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9435" y="5821680"/>
            <a:ext cx="548105" cy="83461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4" name="Rectangle 3"/>
          <p:cNvSpPr/>
          <p:nvPr userDrawn="1"/>
        </p:nvSpPr>
        <p:spPr>
          <a:xfrm>
            <a:off x="230153" y="88803"/>
            <a:ext cx="11697388" cy="6426618"/>
          </a:xfrm>
          <a:prstGeom prst="rect">
            <a:avLst/>
          </a:prstGeom>
          <a:solidFill>
            <a:srgbClr val="0A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26674" y="703217"/>
            <a:ext cx="5538652" cy="5538652"/>
          </a:xfrm>
          <a:prstGeom prst="rect">
            <a:avLst/>
          </a:prstGeom>
        </p:spPr>
      </p:pic>
    </p:spTree>
    <p:extLst>
      <p:ext uri="{BB962C8B-B14F-4D97-AF65-F5344CB8AC3E}">
        <p14:creationId xmlns:p14="http://schemas.microsoft.com/office/powerpoint/2010/main" val="128545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26674" y="659674"/>
            <a:ext cx="5538652" cy="5538652"/>
          </a:xfrm>
          <a:prstGeom prst="rect">
            <a:avLst/>
          </a:prstGeom>
        </p:spPr>
      </p:pic>
      <p:sp>
        <p:nvSpPr>
          <p:cNvPr id="5" name="Rectangle 4"/>
          <p:cNvSpPr/>
          <p:nvPr userDrawn="1"/>
        </p:nvSpPr>
        <p:spPr>
          <a:xfrm>
            <a:off x="247306" y="154117"/>
            <a:ext cx="11697388" cy="6426618"/>
          </a:xfrm>
          <a:prstGeom prst="rect">
            <a:avLst/>
          </a:prstGeom>
          <a:solidFill>
            <a:srgbClr val="F8A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00697" y="768531"/>
            <a:ext cx="5538652" cy="5538652"/>
          </a:xfrm>
          <a:prstGeom prst="rect">
            <a:avLst/>
          </a:prstGeom>
        </p:spPr>
      </p:pic>
    </p:spTree>
    <p:extLst>
      <p:ext uri="{BB962C8B-B14F-4D97-AF65-F5344CB8AC3E}">
        <p14:creationId xmlns:p14="http://schemas.microsoft.com/office/powerpoint/2010/main" val="395038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Organigramme : Entrée manuelle 3"/>
          <p:cNvSpPr/>
          <p:nvPr userDrawn="1"/>
        </p:nvSpPr>
        <p:spPr>
          <a:xfrm>
            <a:off x="-418011" y="5697460"/>
            <a:ext cx="13115109" cy="2266273"/>
          </a:xfrm>
          <a:prstGeom prst="flowChartManualInput">
            <a:avLst/>
          </a:prstGeom>
          <a:solidFill>
            <a:srgbClr val="0A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11602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4" name="Organigramme : Entrée manuelle 3"/>
          <p:cNvSpPr/>
          <p:nvPr userDrawn="1"/>
        </p:nvSpPr>
        <p:spPr>
          <a:xfrm>
            <a:off x="-418011" y="5697460"/>
            <a:ext cx="13115109" cy="2266273"/>
          </a:xfrm>
          <a:prstGeom prst="flowChartManualInput">
            <a:avLst/>
          </a:prstGeom>
          <a:solidFill>
            <a:srgbClr val="F8A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207109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6" name="Rectangle 5"/>
          <p:cNvSpPr/>
          <p:nvPr userDrawn="1"/>
        </p:nvSpPr>
        <p:spPr>
          <a:xfrm>
            <a:off x="230153" y="229331"/>
            <a:ext cx="11697388" cy="6426618"/>
          </a:xfrm>
          <a:prstGeom prst="rect">
            <a:avLst/>
          </a:prstGeom>
          <a:solidFill>
            <a:srgbClr val="0A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397774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6" name="Rectangle 5"/>
          <p:cNvSpPr/>
          <p:nvPr userDrawn="1"/>
        </p:nvSpPr>
        <p:spPr>
          <a:xfrm>
            <a:off x="230153" y="203544"/>
            <a:ext cx="11697388" cy="6426618"/>
          </a:xfrm>
          <a:prstGeom prst="rect">
            <a:avLst/>
          </a:prstGeom>
          <a:solidFill>
            <a:srgbClr val="F8A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118802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p:cNvSpPr/>
          <p:nvPr userDrawn="1"/>
        </p:nvSpPr>
        <p:spPr>
          <a:xfrm>
            <a:off x="230152" y="150274"/>
            <a:ext cx="3830859" cy="6426618"/>
          </a:xfrm>
          <a:prstGeom prst="rect">
            <a:avLst/>
          </a:prstGeom>
          <a:solidFill>
            <a:srgbClr val="0A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26108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Rectangle 2"/>
          <p:cNvSpPr/>
          <p:nvPr userDrawn="1"/>
        </p:nvSpPr>
        <p:spPr>
          <a:xfrm>
            <a:off x="230152" y="150274"/>
            <a:ext cx="3830859" cy="6426618"/>
          </a:xfrm>
          <a:prstGeom prst="rect">
            <a:avLst/>
          </a:prstGeom>
          <a:solidFill>
            <a:srgbClr val="F8A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2604" y="4662162"/>
            <a:ext cx="1964937" cy="1964937"/>
          </a:xfrm>
          <a:prstGeom prst="rect">
            <a:avLst/>
          </a:prstGeom>
        </p:spPr>
      </p:pic>
    </p:spTree>
    <p:extLst>
      <p:ext uri="{BB962C8B-B14F-4D97-AF65-F5344CB8AC3E}">
        <p14:creationId xmlns:p14="http://schemas.microsoft.com/office/powerpoint/2010/main" val="22658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83" r:id="rId1"/>
    <p:sldLayoutId id="2147483686" r:id="rId2"/>
    <p:sldLayoutId id="2147483689" r:id="rId3"/>
    <p:sldLayoutId id="2147483682" r:id="rId4"/>
    <p:sldLayoutId id="2147483690" r:id="rId5"/>
    <p:sldLayoutId id="2147483684" r:id="rId6"/>
    <p:sldLayoutId id="2147483691" r:id="rId7"/>
    <p:sldLayoutId id="2147483685" r:id="rId8"/>
    <p:sldLayoutId id="2147483692" r:id="rId9"/>
    <p:sldLayoutId id="2147483688" r:id="rId10"/>
    <p:sldLayoutId id="2147483693" r:id="rId11"/>
    <p:sldLayoutId id="2147483687" r:id="rId12"/>
    <p:sldLayoutId id="2147483694" r:id="rId13"/>
    <p:sldLayoutId id="2147483651" r:id="rId14"/>
    <p:sldLayoutId id="2147483662" r:id="rId15"/>
    <p:sldLayoutId id="214748365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rgBKFEeXfww"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https://lesscouts.be/fr/le-scoutisme/la-federation-les-scouts/la-spiritualite-dans-le-scoutisme"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rgbClr val="0A4275"/>
                </a:solidFill>
              </a:rPr>
              <a:t>Un moment spirituel, c’est quoi ?</a:t>
            </a:r>
          </a:p>
        </p:txBody>
      </p:sp>
      <p:sp>
        <p:nvSpPr>
          <p:cNvPr id="6" name="ZoneTexte 5">
            <a:extLst>
              <a:ext uri="{FF2B5EF4-FFF2-40B4-BE49-F238E27FC236}">
                <a16:creationId xmlns:a16="http://schemas.microsoft.com/office/drawing/2014/main" id="{CE1EB70A-A9BF-4AF3-B38C-16441351DC40}"/>
              </a:ext>
            </a:extLst>
          </p:cNvPr>
          <p:cNvSpPr txBox="1"/>
          <p:nvPr/>
        </p:nvSpPr>
        <p:spPr>
          <a:xfrm>
            <a:off x="1394302" y="1609725"/>
            <a:ext cx="9616597" cy="4801314"/>
          </a:xfrm>
          <a:prstGeom prst="rect">
            <a:avLst/>
          </a:prstGeom>
          <a:noFill/>
        </p:spPr>
        <p:txBody>
          <a:bodyPr wrap="square" rtlCol="0">
            <a:spAutoFit/>
          </a:bodyPr>
          <a:lstStyle/>
          <a:p>
            <a:r>
              <a:rPr lang="fr-BE" sz="3600" dirty="0">
                <a:solidFill>
                  <a:srgbClr val="0A4275"/>
                </a:solidFill>
              </a:rPr>
              <a:t>Quand on ressent :</a:t>
            </a:r>
          </a:p>
          <a:p>
            <a:pPr marL="285750" indent="-285750">
              <a:buFont typeface="Arial" panose="020B0604020202020204" pitchFamily="34" charset="0"/>
              <a:buChar char="•"/>
            </a:pPr>
            <a:r>
              <a:rPr lang="fr-BE" sz="3600" dirty="0">
                <a:solidFill>
                  <a:srgbClr val="0A4275"/>
                </a:solidFill>
              </a:rPr>
              <a:t>Un moment </a:t>
            </a:r>
            <a:r>
              <a:rPr lang="fr-BE" sz="3600" dirty="0" err="1">
                <a:solidFill>
                  <a:srgbClr val="0A4275"/>
                </a:solidFill>
              </a:rPr>
              <a:t>waouw</a:t>
            </a:r>
            <a:endParaRPr lang="fr-BE" sz="3600" dirty="0">
              <a:solidFill>
                <a:srgbClr val="0A4275"/>
              </a:solidFill>
            </a:endParaRPr>
          </a:p>
          <a:p>
            <a:pPr marL="285750" indent="-285750">
              <a:buFont typeface="Arial" panose="020B0604020202020204" pitchFamily="34" charset="0"/>
              <a:buChar char="•"/>
            </a:pPr>
            <a:r>
              <a:rPr lang="fr-BE" sz="3600" dirty="0">
                <a:solidFill>
                  <a:srgbClr val="0A4275"/>
                </a:solidFill>
              </a:rPr>
              <a:t>Une grande chaleur au cœur</a:t>
            </a:r>
          </a:p>
          <a:p>
            <a:pPr marL="285750" indent="-285750">
              <a:buFont typeface="Arial" panose="020B0604020202020204" pitchFamily="34" charset="0"/>
              <a:buChar char="•"/>
            </a:pPr>
            <a:r>
              <a:rPr lang="fr-BE" sz="3600" dirty="0">
                <a:solidFill>
                  <a:srgbClr val="0A4275"/>
                </a:solidFill>
              </a:rPr>
              <a:t>Une pensée profonde sur le beau, le juste, le bon</a:t>
            </a:r>
          </a:p>
          <a:p>
            <a:pPr marL="285750" indent="-285750">
              <a:buFont typeface="Arial" panose="020B0604020202020204" pitchFamily="34" charset="0"/>
              <a:buChar char="•"/>
            </a:pPr>
            <a:r>
              <a:rPr lang="fr-BE" sz="3600" dirty="0">
                <a:solidFill>
                  <a:srgbClr val="0A4275"/>
                </a:solidFill>
              </a:rPr>
              <a:t>Une lueur éclairant le sens de sa vie</a:t>
            </a:r>
          </a:p>
          <a:p>
            <a:pPr marL="285750" indent="-285750">
              <a:buFont typeface="Arial" panose="020B0604020202020204" pitchFamily="34" charset="0"/>
              <a:buChar char="•"/>
            </a:pPr>
            <a:r>
              <a:rPr lang="fr-BE" sz="3600" dirty="0">
                <a:solidFill>
                  <a:srgbClr val="0A4275"/>
                </a:solidFill>
              </a:rPr>
              <a:t>Une connexion intense avec quelqu’un</a:t>
            </a:r>
          </a:p>
          <a:p>
            <a:pPr marL="285750" indent="-285750">
              <a:buFont typeface="Arial" panose="020B0604020202020204" pitchFamily="34" charset="0"/>
              <a:buChar char="•"/>
            </a:pPr>
            <a:r>
              <a:rPr lang="fr-BE" sz="3600" dirty="0">
                <a:solidFill>
                  <a:srgbClr val="0A4275"/>
                </a:solidFill>
              </a:rPr>
              <a:t>Une émotion très puissante</a:t>
            </a:r>
          </a:p>
          <a:p>
            <a:pPr marL="285750" indent="-285750">
              <a:buFont typeface="Arial" panose="020B0604020202020204" pitchFamily="34" charset="0"/>
              <a:buChar char="•"/>
            </a:pPr>
            <a:r>
              <a:rPr lang="fr-BE" sz="3600" dirty="0">
                <a:solidFill>
                  <a:srgbClr val="0A4275"/>
                </a:solidFill>
              </a:rPr>
              <a:t>Un supplément d’âme</a:t>
            </a:r>
          </a:p>
          <a:p>
            <a:pPr algn="r"/>
            <a:r>
              <a:rPr lang="fr-FR"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https://www.youtube.com/watch?v=rgBKFEeXfww</a:t>
            </a:r>
            <a:endParaRPr lang="fr-BE" sz="3600" dirty="0">
              <a:solidFill>
                <a:srgbClr val="0A4275"/>
              </a:solidFill>
            </a:endParaRPr>
          </a:p>
        </p:txBody>
      </p:sp>
    </p:spTree>
    <p:extLst>
      <p:ext uri="{BB962C8B-B14F-4D97-AF65-F5344CB8AC3E}">
        <p14:creationId xmlns:p14="http://schemas.microsoft.com/office/powerpoint/2010/main" val="371438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10</a:t>
            </a:fld>
            <a:endParaRPr lang="fr-FR" sz="2800" b="1" i="0">
              <a:solidFill>
                <a:srgbClr val="F8A911"/>
              </a:solidFill>
              <a:latin typeface="Muli Black" charset="0"/>
              <a:ea typeface="Muli Black" charset="0"/>
              <a:cs typeface="Muli Black" charset="0"/>
            </a:endParaRPr>
          </a:p>
        </p:txBody>
      </p:sp>
      <p:sp>
        <p:nvSpPr>
          <p:cNvPr id="5" name="ZoneTexte 4">
            <a:extLst>
              <a:ext uri="{FF2B5EF4-FFF2-40B4-BE49-F238E27FC236}">
                <a16:creationId xmlns:a16="http://schemas.microsoft.com/office/drawing/2014/main" id="{84A623F6-4EF6-4513-8BA2-92F28C1CD9F2}"/>
              </a:ext>
            </a:extLst>
          </p:cNvPr>
          <p:cNvSpPr txBox="1"/>
          <p:nvPr/>
        </p:nvSpPr>
        <p:spPr>
          <a:xfrm>
            <a:off x="917424" y="598011"/>
            <a:ext cx="9912914" cy="830997"/>
          </a:xfrm>
          <a:prstGeom prst="rect">
            <a:avLst/>
          </a:prstGeom>
          <a:noFill/>
        </p:spPr>
        <p:txBody>
          <a:bodyPr wrap="square" lIns="91440" tIns="45720" rIns="91440" bIns="45720" rtlCol="0" anchor="t">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latin typeface="Muli Light"/>
              </a:rPr>
              <a:t>La Promesse et ses devoirs</a:t>
            </a:r>
            <a:endParaRPr lang="fr-BE" sz="4400"/>
          </a:p>
        </p:txBody>
      </p:sp>
      <p:sp>
        <p:nvSpPr>
          <p:cNvPr id="13" name="Flèche : droite 12">
            <a:extLst>
              <a:ext uri="{FF2B5EF4-FFF2-40B4-BE49-F238E27FC236}">
                <a16:creationId xmlns:a16="http://schemas.microsoft.com/office/drawing/2014/main" id="{4A7D1B2E-3EEE-4E28-8057-1A6D4D1E43E1}"/>
              </a:ext>
            </a:extLst>
          </p:cNvPr>
          <p:cNvSpPr/>
          <p:nvPr/>
        </p:nvSpPr>
        <p:spPr>
          <a:xfrm>
            <a:off x="3310741" y="3319253"/>
            <a:ext cx="1818906" cy="446809"/>
          </a:xfrm>
          <a:prstGeom prst="rightArrow">
            <a:avLst/>
          </a:prstGeom>
          <a:solidFill>
            <a:srgbClr val="104579"/>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 droite 13">
            <a:extLst>
              <a:ext uri="{FF2B5EF4-FFF2-40B4-BE49-F238E27FC236}">
                <a16:creationId xmlns:a16="http://schemas.microsoft.com/office/drawing/2014/main" id="{D052FCFD-C41B-417E-95D1-9A24FFB2BBB2}"/>
              </a:ext>
            </a:extLst>
          </p:cNvPr>
          <p:cNvSpPr/>
          <p:nvPr/>
        </p:nvSpPr>
        <p:spPr>
          <a:xfrm rot="20065340">
            <a:off x="3146082" y="2503677"/>
            <a:ext cx="1802645" cy="446809"/>
          </a:xfrm>
          <a:prstGeom prst="rightArrow">
            <a:avLst/>
          </a:prstGeom>
          <a:solidFill>
            <a:srgbClr val="104579"/>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èche : droite 14">
            <a:extLst>
              <a:ext uri="{FF2B5EF4-FFF2-40B4-BE49-F238E27FC236}">
                <a16:creationId xmlns:a16="http://schemas.microsoft.com/office/drawing/2014/main" id="{0A8A935F-90BE-4BB2-B3CB-215D61E29636}"/>
              </a:ext>
            </a:extLst>
          </p:cNvPr>
          <p:cNvSpPr/>
          <p:nvPr/>
        </p:nvSpPr>
        <p:spPr>
          <a:xfrm rot="1339832">
            <a:off x="3172039" y="4227166"/>
            <a:ext cx="1968724" cy="446809"/>
          </a:xfrm>
          <a:prstGeom prst="rightArrow">
            <a:avLst/>
          </a:prstGeom>
          <a:solidFill>
            <a:srgbClr val="104579"/>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C6F0A6D3-7201-48ED-A723-7DD941EE201E}"/>
              </a:ext>
            </a:extLst>
          </p:cNvPr>
          <p:cNvSpPr/>
          <p:nvPr/>
        </p:nvSpPr>
        <p:spPr>
          <a:xfrm>
            <a:off x="5405372" y="1713506"/>
            <a:ext cx="4428742" cy="697194"/>
          </a:xfrm>
          <a:prstGeom prst="rect">
            <a:avLst/>
          </a:prstGeom>
          <a:solidFill>
            <a:srgbClr val="104579"/>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3600"/>
              <a:t>Devoir personnel </a:t>
            </a:r>
          </a:p>
        </p:txBody>
      </p:sp>
      <p:sp>
        <p:nvSpPr>
          <p:cNvPr id="17" name="Rectangle 16">
            <a:extLst>
              <a:ext uri="{FF2B5EF4-FFF2-40B4-BE49-F238E27FC236}">
                <a16:creationId xmlns:a16="http://schemas.microsoft.com/office/drawing/2014/main" id="{E22850B0-D5F5-4DA1-88AA-D7CFF8B57815}"/>
              </a:ext>
            </a:extLst>
          </p:cNvPr>
          <p:cNvSpPr/>
          <p:nvPr/>
        </p:nvSpPr>
        <p:spPr>
          <a:xfrm>
            <a:off x="5405372" y="3173990"/>
            <a:ext cx="4486251" cy="697194"/>
          </a:xfrm>
          <a:prstGeom prst="rect">
            <a:avLst/>
          </a:prstGeom>
          <a:solidFill>
            <a:srgbClr val="104579"/>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3600"/>
              <a:t>Devoir social</a:t>
            </a:r>
          </a:p>
        </p:txBody>
      </p:sp>
      <p:sp>
        <p:nvSpPr>
          <p:cNvPr id="18" name="Rectangle 17">
            <a:extLst>
              <a:ext uri="{FF2B5EF4-FFF2-40B4-BE49-F238E27FC236}">
                <a16:creationId xmlns:a16="http://schemas.microsoft.com/office/drawing/2014/main" id="{D47D3DB0-93BA-4D6F-B080-FE0ACED48208}"/>
              </a:ext>
            </a:extLst>
          </p:cNvPr>
          <p:cNvSpPr/>
          <p:nvPr/>
        </p:nvSpPr>
        <p:spPr>
          <a:xfrm>
            <a:off x="5405371" y="4501075"/>
            <a:ext cx="4435791" cy="711571"/>
          </a:xfrm>
          <a:prstGeom prst="rect">
            <a:avLst/>
          </a:prstGeom>
          <a:solidFill>
            <a:srgbClr val="104579"/>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3600"/>
              <a:t>Devoir spirituel</a:t>
            </a:r>
          </a:p>
        </p:txBody>
      </p:sp>
      <p:sp>
        <p:nvSpPr>
          <p:cNvPr id="19" name="ZoneTexte 18">
            <a:extLst>
              <a:ext uri="{FF2B5EF4-FFF2-40B4-BE49-F238E27FC236}">
                <a16:creationId xmlns:a16="http://schemas.microsoft.com/office/drawing/2014/main" id="{07D6B09F-2B68-4059-8E90-63DC461BF157}"/>
              </a:ext>
            </a:extLst>
          </p:cNvPr>
          <p:cNvSpPr txBox="1"/>
          <p:nvPr/>
        </p:nvSpPr>
        <p:spPr>
          <a:xfrm>
            <a:off x="5753135" y="2336418"/>
            <a:ext cx="5137575" cy="646331"/>
          </a:xfrm>
          <a:prstGeom prst="rect">
            <a:avLst/>
          </a:prstGeom>
          <a:noFill/>
        </p:spPr>
        <p:txBody>
          <a:bodyPr wrap="square" lIns="91440" tIns="45720" rIns="91440" bIns="45720" rtlCol="0" anchor="t">
            <a:spAutoFit/>
          </a:bodyPr>
          <a:lstStyle/>
          <a:p>
            <a:r>
              <a:rPr lang="fr-BE" sz="3600">
                <a:solidFill>
                  <a:srgbClr val="F8A911"/>
                </a:solidFill>
              </a:rPr>
              <a:t>= Devoir envers soi-même</a:t>
            </a:r>
            <a:endParaRPr lang="fr-BE" sz="3600">
              <a:solidFill>
                <a:srgbClr val="F8A911"/>
              </a:solidFill>
              <a:cs typeface="Calibri"/>
            </a:endParaRPr>
          </a:p>
        </p:txBody>
      </p:sp>
      <p:sp>
        <p:nvSpPr>
          <p:cNvPr id="20" name="ZoneTexte 19">
            <a:extLst>
              <a:ext uri="{FF2B5EF4-FFF2-40B4-BE49-F238E27FC236}">
                <a16:creationId xmlns:a16="http://schemas.microsoft.com/office/drawing/2014/main" id="{0A0DBEA9-2BC3-4291-BA04-A891BF577AD8}"/>
              </a:ext>
            </a:extLst>
          </p:cNvPr>
          <p:cNvSpPr txBox="1"/>
          <p:nvPr/>
        </p:nvSpPr>
        <p:spPr>
          <a:xfrm>
            <a:off x="5753135" y="3810049"/>
            <a:ext cx="5632350" cy="646331"/>
          </a:xfrm>
          <a:prstGeom prst="rect">
            <a:avLst/>
          </a:prstGeom>
          <a:noFill/>
        </p:spPr>
        <p:txBody>
          <a:bodyPr wrap="square" lIns="91440" tIns="45720" rIns="91440" bIns="45720" rtlCol="0" anchor="t">
            <a:spAutoFit/>
          </a:bodyPr>
          <a:lstStyle/>
          <a:p>
            <a:r>
              <a:rPr lang="fr-BE" sz="3600">
                <a:solidFill>
                  <a:srgbClr val="F8A911"/>
                </a:solidFill>
              </a:rPr>
              <a:t>= Devoir envers les autres</a:t>
            </a:r>
          </a:p>
        </p:txBody>
      </p:sp>
      <p:sp>
        <p:nvSpPr>
          <p:cNvPr id="21" name="ZoneTexte 20">
            <a:extLst>
              <a:ext uri="{FF2B5EF4-FFF2-40B4-BE49-F238E27FC236}">
                <a16:creationId xmlns:a16="http://schemas.microsoft.com/office/drawing/2014/main" id="{4614FD9D-D39E-44CF-AC4B-DE8CC46EA90A}"/>
              </a:ext>
            </a:extLst>
          </p:cNvPr>
          <p:cNvSpPr txBox="1"/>
          <p:nvPr/>
        </p:nvSpPr>
        <p:spPr>
          <a:xfrm>
            <a:off x="5753135" y="5212646"/>
            <a:ext cx="4309869" cy="646331"/>
          </a:xfrm>
          <a:prstGeom prst="rect">
            <a:avLst/>
          </a:prstGeom>
          <a:noFill/>
        </p:spPr>
        <p:txBody>
          <a:bodyPr wrap="square" lIns="91440" tIns="45720" rIns="91440" bIns="45720" rtlCol="0" anchor="t">
            <a:spAutoFit/>
          </a:bodyPr>
          <a:lstStyle/>
          <a:p>
            <a:r>
              <a:rPr lang="fr-BE" sz="3600">
                <a:solidFill>
                  <a:srgbClr val="F8A911"/>
                </a:solidFill>
              </a:rPr>
              <a:t>= Devoir envers Dieu</a:t>
            </a:r>
          </a:p>
        </p:txBody>
      </p:sp>
      <p:pic>
        <p:nvPicPr>
          <p:cNvPr id="4" name="Picture 3">
            <a:extLst>
              <a:ext uri="{FF2B5EF4-FFF2-40B4-BE49-F238E27FC236}">
                <a16:creationId xmlns:a16="http://schemas.microsoft.com/office/drawing/2014/main" id="{CD0028C8-0F7F-7FF3-6285-0AD0F92613AB}"/>
              </a:ext>
            </a:extLst>
          </p:cNvPr>
          <p:cNvPicPr>
            <a:picLocks noChangeAspect="1"/>
          </p:cNvPicPr>
          <p:nvPr/>
        </p:nvPicPr>
        <p:blipFill>
          <a:blip r:embed="rId2"/>
          <a:stretch>
            <a:fillRect/>
          </a:stretch>
        </p:blipFill>
        <p:spPr>
          <a:xfrm>
            <a:off x="1394476" y="1550545"/>
            <a:ext cx="1483245" cy="3744418"/>
          </a:xfrm>
          <a:prstGeom prst="rect">
            <a:avLst/>
          </a:prstGeom>
        </p:spPr>
      </p:pic>
    </p:spTree>
    <p:extLst>
      <p:ext uri="{BB962C8B-B14F-4D97-AF65-F5344CB8AC3E}">
        <p14:creationId xmlns:p14="http://schemas.microsoft.com/office/powerpoint/2010/main" val="13835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lIns="91440" tIns="45720" rIns="91440" bIns="45720" rtlCol="0" anchor="t">
            <a:spAutoFit/>
          </a:bodyPr>
          <a:lstStyle/>
          <a:p>
            <a:r>
              <a:rPr lang="fr-FR" sz="1800" b="1" i="0">
                <a:solidFill>
                  <a:srgbClr val="0B447B"/>
                </a:solidFill>
                <a:latin typeface="Muli"/>
                <a:ea typeface="Muli" charset="0"/>
                <a:cs typeface="Muli" charset="0"/>
              </a:rPr>
              <a:t>/ Le principe spirituel dans le Scoutisme</a:t>
            </a:r>
            <a:r>
              <a:rPr lang="fr-FR" b="1">
                <a:solidFill>
                  <a:srgbClr val="0B447B"/>
                </a:solidFill>
                <a:latin typeface="Muli"/>
                <a:ea typeface="Muli" charset="0"/>
                <a:cs typeface="Muli" charset="0"/>
              </a:rPr>
              <a:t> (Notre identité - 2021)</a:t>
            </a:r>
            <a:endParaRPr lang="fr-FR" sz="1800" b="0" i="0">
              <a:solidFill>
                <a:srgbClr val="0B447B"/>
              </a:solidFill>
              <a:latin typeface="Muli"/>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11</a:t>
            </a:fld>
            <a:endParaRPr lang="fr-FR" sz="2800" b="1" i="0">
              <a:solidFill>
                <a:srgbClr val="F8A911"/>
              </a:solidFill>
              <a:latin typeface="Muli Black" charset="0"/>
              <a:ea typeface="Muli Black" charset="0"/>
              <a:cs typeface="Muli Black" charset="0"/>
            </a:endParaRPr>
          </a:p>
        </p:txBody>
      </p:sp>
      <p:sp>
        <p:nvSpPr>
          <p:cNvPr id="7" name="ZoneTexte 6">
            <a:extLst>
              <a:ext uri="{FF2B5EF4-FFF2-40B4-BE49-F238E27FC236}">
                <a16:creationId xmlns:a16="http://schemas.microsoft.com/office/drawing/2014/main" id="{EF33AD91-31F6-490E-9DF9-B6A2B033588C}"/>
              </a:ext>
            </a:extLst>
          </p:cNvPr>
          <p:cNvSpPr txBox="1"/>
          <p:nvPr/>
        </p:nvSpPr>
        <p:spPr>
          <a:xfrm>
            <a:off x="230153" y="573310"/>
            <a:ext cx="9912914" cy="5078313"/>
          </a:xfrm>
          <a:prstGeom prst="rect">
            <a:avLst/>
          </a:prstGeom>
          <a:noFill/>
        </p:spPr>
        <p:txBody>
          <a:bodyPr wrap="square" lIns="91440" tIns="45720" rIns="91440" bIns="45720" rtlCol="0" anchor="t">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1800" b="1">
                <a:latin typeface="Muli Light"/>
              </a:rPr>
              <a:t>Une spiritualité active ouverte à la différence</a:t>
            </a:r>
            <a:endParaRPr lang="fr-FR" sz="1800"/>
          </a:p>
          <a:p>
            <a:pPr algn="l"/>
            <a:br>
              <a:rPr lang="fr-FR" sz="1800"/>
            </a:br>
            <a:r>
              <a:rPr lang="fr-FR" sz="1800">
                <a:latin typeface="Muli Light"/>
              </a:rPr>
              <a:t>Chez Les Scouts, comme ailleurs, le développement spirituel est indispensable pour veiller à l’équilibre et à l’épanouissement du jeune. Complémentaire au développement personnel et social, le développement spirituel permet de donner du sens à sa relation à soi, aux autres et au monde et de s’interroger sur son existence et sa place dans l’univers.</a:t>
            </a:r>
            <a:br>
              <a:rPr lang="fr-FR" sz="1800"/>
            </a:br>
            <a:endParaRPr lang="fr-FR" sz="1800"/>
          </a:p>
          <a:p>
            <a:pPr algn="l"/>
            <a:r>
              <a:rPr lang="fr-FR" sz="1800">
                <a:latin typeface="Muli Light"/>
              </a:rPr>
              <a:t>Nos groupes permettent, au rythme de chacun, l’expression et la rencontre de différentes convictions. Ils contribuent ainsi au dialogue et à la compréhension mutuelle, qui aideront les scouts à jouer un rôle dans la construction de la paix.</a:t>
            </a:r>
          </a:p>
          <a:p>
            <a:pPr algn="l"/>
            <a:br>
              <a:rPr lang="fr-FR" sz="1800"/>
            </a:br>
            <a:r>
              <a:rPr lang="fr-FR" sz="1800">
                <a:latin typeface="Muli Light"/>
              </a:rPr>
              <a:t>Les animateurs offrent dès lors l’espace nécessaire pour que le jeune puisse approfondir ses découvertes, vivre sa spiritualité et construire son identité au contact de la diversité. En suscitant la réflexion et l’échange, ils permettent à chacun d’aller au-delà des pensées et des expériences personnelles, tout en respectant son propre cheminement personnel. </a:t>
            </a:r>
            <a:endParaRPr lang="fr-FR" sz="1800"/>
          </a:p>
          <a:p>
            <a:pPr algn="l"/>
            <a:endParaRPr lang="fr-FR" sz="1800"/>
          </a:p>
          <a:p>
            <a:pPr algn="l"/>
            <a:r>
              <a:rPr lang="fr-FR" sz="1800">
                <a:latin typeface="Muli Light"/>
              </a:rPr>
              <a:t>Pour cette mission comme pour d’autres, ils sont outillés par la fédération et accompagnés par le conseil d’unité, qui s’assure de l’épanouissement de chacun dans tous les domaines de développement.</a:t>
            </a:r>
            <a:endParaRPr lang="fr-BE" sz="1800">
              <a:latin typeface="Muli Light"/>
            </a:endParaRPr>
          </a:p>
        </p:txBody>
      </p:sp>
    </p:spTree>
    <p:extLst>
      <p:ext uri="{BB962C8B-B14F-4D97-AF65-F5344CB8AC3E}">
        <p14:creationId xmlns:p14="http://schemas.microsoft.com/office/powerpoint/2010/main" val="35228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12</a:t>
            </a:fld>
            <a:endParaRPr lang="fr-FR" sz="2800" b="1" i="0">
              <a:solidFill>
                <a:srgbClr val="F8A911"/>
              </a:solidFill>
              <a:latin typeface="Muli Black" charset="0"/>
              <a:ea typeface="Muli Black" charset="0"/>
              <a:cs typeface="Muli Black" charset="0"/>
            </a:endParaRPr>
          </a:p>
        </p:txBody>
      </p:sp>
      <p:pic>
        <p:nvPicPr>
          <p:cNvPr id="5" name="Image 4">
            <a:extLst>
              <a:ext uri="{FF2B5EF4-FFF2-40B4-BE49-F238E27FC236}">
                <a16:creationId xmlns:a16="http://schemas.microsoft.com/office/drawing/2014/main" id="{F99FD495-7D72-4EC3-B254-DAEFA37F5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89" y="609945"/>
            <a:ext cx="11146621" cy="5841655"/>
          </a:xfrm>
          <a:prstGeom prst="rect">
            <a:avLst/>
          </a:prstGeom>
        </p:spPr>
      </p:pic>
    </p:spTree>
    <p:extLst>
      <p:ext uri="{BB962C8B-B14F-4D97-AF65-F5344CB8AC3E}">
        <p14:creationId xmlns:p14="http://schemas.microsoft.com/office/powerpoint/2010/main" val="24080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13</a:t>
            </a:fld>
            <a:endParaRPr lang="fr-FR" sz="2800" b="1" i="0">
              <a:solidFill>
                <a:srgbClr val="F8A911"/>
              </a:solidFill>
              <a:latin typeface="Muli Black" charset="0"/>
              <a:ea typeface="Muli Black" charset="0"/>
              <a:cs typeface="Muli Black" charset="0"/>
            </a:endParaRPr>
          </a:p>
        </p:txBody>
      </p:sp>
      <p:sp>
        <p:nvSpPr>
          <p:cNvPr id="6" name="Double flèche horizontale 3">
            <a:extLst>
              <a:ext uri="{FF2B5EF4-FFF2-40B4-BE49-F238E27FC236}">
                <a16:creationId xmlns:a16="http://schemas.microsoft.com/office/drawing/2014/main" id="{C8EF35A0-78AD-4033-A171-52C172FCCF54}"/>
              </a:ext>
            </a:extLst>
          </p:cNvPr>
          <p:cNvSpPr/>
          <p:nvPr/>
        </p:nvSpPr>
        <p:spPr>
          <a:xfrm>
            <a:off x="1069340" y="2875280"/>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Axe de la religiosité</a:t>
            </a:r>
          </a:p>
        </p:txBody>
      </p:sp>
      <p:sp>
        <p:nvSpPr>
          <p:cNvPr id="7" name="ZoneTexte 6">
            <a:extLst>
              <a:ext uri="{FF2B5EF4-FFF2-40B4-BE49-F238E27FC236}">
                <a16:creationId xmlns:a16="http://schemas.microsoft.com/office/drawing/2014/main" id="{4EF1B88E-1203-4E6B-9905-5D536ACCA182}"/>
              </a:ext>
            </a:extLst>
          </p:cNvPr>
          <p:cNvSpPr txBox="1"/>
          <p:nvPr/>
        </p:nvSpPr>
        <p:spPr>
          <a:xfrm>
            <a:off x="9258300" y="2194560"/>
            <a:ext cx="2112896" cy="584775"/>
          </a:xfrm>
          <a:prstGeom prst="rect">
            <a:avLst/>
          </a:prstGeom>
          <a:noFill/>
        </p:spPr>
        <p:txBody>
          <a:bodyPr wrap="square" rtlCol="0">
            <a:spAutoFit/>
          </a:bodyPr>
          <a:lstStyle>
            <a:defPPr>
              <a:defRPr lang="fr-FR"/>
            </a:defPPr>
            <a:lvl1pPr>
              <a:defRPr sz="3200">
                <a:solidFill>
                  <a:srgbClr val="0B447B"/>
                </a:solidFill>
                <a:latin typeface="Muli Light" charset="0"/>
                <a:ea typeface="Muli Light" charset="0"/>
                <a:cs typeface="Muli Light" charset="0"/>
              </a:defRPr>
            </a:lvl1pPr>
          </a:lstStyle>
          <a:p>
            <a:r>
              <a:rPr lang="fr-BE"/>
              <a:t>Religieux</a:t>
            </a:r>
          </a:p>
        </p:txBody>
      </p:sp>
      <p:sp>
        <p:nvSpPr>
          <p:cNvPr id="8" name="ZoneTexte 7">
            <a:extLst>
              <a:ext uri="{FF2B5EF4-FFF2-40B4-BE49-F238E27FC236}">
                <a16:creationId xmlns:a16="http://schemas.microsoft.com/office/drawing/2014/main" id="{0EC3917A-165C-4056-AB6A-9FF47E0C5DE9}"/>
              </a:ext>
            </a:extLst>
          </p:cNvPr>
          <p:cNvSpPr txBox="1"/>
          <p:nvPr/>
        </p:nvSpPr>
        <p:spPr>
          <a:xfrm>
            <a:off x="866140" y="2194560"/>
            <a:ext cx="1767840" cy="584775"/>
          </a:xfrm>
          <a:prstGeom prst="rect">
            <a:avLst/>
          </a:prstGeom>
          <a:noFill/>
        </p:spPr>
        <p:txBody>
          <a:bodyPr wrap="square" rtlCol="0">
            <a:spAutoFit/>
          </a:bodyPr>
          <a:lstStyle>
            <a:defPPr>
              <a:defRPr lang="fr-FR"/>
            </a:defPPr>
            <a:lvl1pPr>
              <a:defRPr sz="4800">
                <a:solidFill>
                  <a:srgbClr val="0B447B"/>
                </a:solidFill>
                <a:latin typeface="Muli Light" charset="0"/>
                <a:ea typeface="Muli Light" charset="0"/>
                <a:cs typeface="Muli Light" charset="0"/>
              </a:defRPr>
            </a:lvl1pPr>
          </a:lstStyle>
          <a:p>
            <a:r>
              <a:rPr lang="fr-BE" sz="3200"/>
              <a:t>Athée</a:t>
            </a:r>
          </a:p>
        </p:txBody>
      </p:sp>
      <p:sp>
        <p:nvSpPr>
          <p:cNvPr id="9" name="ZoneTexte 8">
            <a:extLst>
              <a:ext uri="{FF2B5EF4-FFF2-40B4-BE49-F238E27FC236}">
                <a16:creationId xmlns:a16="http://schemas.microsoft.com/office/drawing/2014/main" id="{77DBDA78-4C27-4CDE-924E-13341166E2F2}"/>
              </a:ext>
            </a:extLst>
          </p:cNvPr>
          <p:cNvSpPr txBox="1"/>
          <p:nvPr/>
        </p:nvSpPr>
        <p:spPr>
          <a:xfrm>
            <a:off x="5097779" y="2194560"/>
            <a:ext cx="2451611" cy="584775"/>
          </a:xfrm>
          <a:prstGeom prst="rect">
            <a:avLst/>
          </a:prstGeom>
          <a:noFill/>
        </p:spPr>
        <p:txBody>
          <a:bodyPr wrap="square" rtlCol="0">
            <a:spAutoFit/>
          </a:bodyPr>
          <a:lstStyle>
            <a:defPPr>
              <a:defRPr lang="fr-FR"/>
            </a:defPPr>
            <a:lvl1pPr>
              <a:defRPr sz="3200">
                <a:solidFill>
                  <a:srgbClr val="0B447B"/>
                </a:solidFill>
                <a:latin typeface="Muli Light" charset="0"/>
                <a:ea typeface="Muli Light" charset="0"/>
                <a:cs typeface="Muli Light" charset="0"/>
              </a:defRPr>
            </a:lvl1pPr>
          </a:lstStyle>
          <a:p>
            <a:r>
              <a:rPr lang="fr-BE"/>
              <a:t>Agnostique</a:t>
            </a:r>
          </a:p>
        </p:txBody>
      </p:sp>
      <p:sp>
        <p:nvSpPr>
          <p:cNvPr id="10" name="Rectangle 9">
            <a:extLst>
              <a:ext uri="{FF2B5EF4-FFF2-40B4-BE49-F238E27FC236}">
                <a16:creationId xmlns:a16="http://schemas.microsoft.com/office/drawing/2014/main" id="{90DC7C25-B941-4FE9-97DD-D029B35C91BA}"/>
              </a:ext>
            </a:extLst>
          </p:cNvPr>
          <p:cNvSpPr/>
          <p:nvPr/>
        </p:nvSpPr>
        <p:spPr>
          <a:xfrm rot="1215251">
            <a:off x="2122341" y="3231728"/>
            <a:ext cx="7803848" cy="160124"/>
          </a:xfrm>
          <a:prstGeom prst="rect">
            <a:avLst/>
          </a:prstGeom>
          <a:solidFill>
            <a:srgbClr val="F8A9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8A911"/>
              </a:solidFill>
            </a:endParaRPr>
          </a:p>
        </p:txBody>
      </p:sp>
      <p:sp>
        <p:nvSpPr>
          <p:cNvPr id="11" name="Rectangle 10">
            <a:extLst>
              <a:ext uri="{FF2B5EF4-FFF2-40B4-BE49-F238E27FC236}">
                <a16:creationId xmlns:a16="http://schemas.microsoft.com/office/drawing/2014/main" id="{6D8E244C-5FC2-4E24-9F59-8C7D8865FED2}"/>
              </a:ext>
            </a:extLst>
          </p:cNvPr>
          <p:cNvSpPr/>
          <p:nvPr/>
        </p:nvSpPr>
        <p:spPr>
          <a:xfrm rot="20597021">
            <a:off x="1963013" y="3313499"/>
            <a:ext cx="7803848" cy="160124"/>
          </a:xfrm>
          <a:prstGeom prst="rect">
            <a:avLst/>
          </a:prstGeom>
          <a:solidFill>
            <a:srgbClr val="F8A9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8A911"/>
              </a:solidFill>
            </a:endParaRPr>
          </a:p>
        </p:txBody>
      </p:sp>
      <p:sp>
        <p:nvSpPr>
          <p:cNvPr id="12" name="ZoneTexte 11">
            <a:extLst>
              <a:ext uri="{FF2B5EF4-FFF2-40B4-BE49-F238E27FC236}">
                <a16:creationId xmlns:a16="http://schemas.microsoft.com/office/drawing/2014/main" id="{3F77A838-0A88-4DDD-9DEC-63ECCB4C71C5}"/>
              </a:ext>
            </a:extLst>
          </p:cNvPr>
          <p:cNvSpPr txBox="1"/>
          <p:nvPr/>
        </p:nvSpPr>
        <p:spPr>
          <a:xfrm>
            <a:off x="439420" y="5033692"/>
            <a:ext cx="11001374" cy="584775"/>
          </a:xfrm>
          <a:prstGeom prst="rect">
            <a:avLst/>
          </a:prstGeom>
          <a:noFill/>
        </p:spPr>
        <p:txBody>
          <a:bodyPr wrap="square" rtlCol="0">
            <a:spAutoFit/>
          </a:bodyPr>
          <a:lstStyle/>
          <a:p>
            <a:pPr algn="ctr"/>
            <a:r>
              <a:rPr lang="fr-BE" sz="3200">
                <a:solidFill>
                  <a:srgbClr val="F8A911"/>
                </a:solidFill>
                <a:latin typeface="Arial" panose="020B0604020202020204" pitchFamily="34" charset="0"/>
                <a:cs typeface="Arial" panose="020B0604020202020204" pitchFamily="34" charset="0"/>
              </a:rPr>
              <a:t>Ils ne répondent pas aux mêmes questions !</a:t>
            </a:r>
          </a:p>
        </p:txBody>
      </p:sp>
      <p:sp>
        <p:nvSpPr>
          <p:cNvPr id="13" name="ZoneTexte 12">
            <a:extLst>
              <a:ext uri="{FF2B5EF4-FFF2-40B4-BE49-F238E27FC236}">
                <a16:creationId xmlns:a16="http://schemas.microsoft.com/office/drawing/2014/main" id="{EF67A6F2-0C04-4CDF-A8EE-820F74AEAECE}"/>
              </a:ext>
            </a:extLst>
          </p:cNvPr>
          <p:cNvSpPr txBox="1"/>
          <p:nvPr/>
        </p:nvSpPr>
        <p:spPr>
          <a:xfrm>
            <a:off x="866140" y="635575"/>
            <a:ext cx="11001374" cy="769441"/>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400" dirty="0"/>
              <a:t>Ça n’est déjà pas simple au niveau perso…</a:t>
            </a:r>
            <a:endParaRPr lang="fr-BE" sz="4400" dirty="0"/>
          </a:p>
        </p:txBody>
      </p:sp>
    </p:spTree>
    <p:extLst>
      <p:ext uri="{BB962C8B-B14F-4D97-AF65-F5344CB8AC3E}">
        <p14:creationId xmlns:p14="http://schemas.microsoft.com/office/powerpoint/2010/main" val="33893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14</a:t>
            </a:fld>
            <a:endParaRPr lang="fr-FR" sz="2800" b="1" i="0">
              <a:solidFill>
                <a:srgbClr val="F8A911"/>
              </a:solidFill>
              <a:latin typeface="Muli Black" charset="0"/>
              <a:ea typeface="Muli Black" charset="0"/>
              <a:cs typeface="Muli Black" charset="0"/>
            </a:endParaRPr>
          </a:p>
        </p:txBody>
      </p:sp>
      <p:sp>
        <p:nvSpPr>
          <p:cNvPr id="14" name="Double flèche horizontale 3">
            <a:extLst>
              <a:ext uri="{FF2B5EF4-FFF2-40B4-BE49-F238E27FC236}">
                <a16:creationId xmlns:a16="http://schemas.microsoft.com/office/drawing/2014/main" id="{B5A96232-14FF-4A63-9410-66C8C3FB23EE}"/>
              </a:ext>
            </a:extLst>
          </p:cNvPr>
          <p:cNvSpPr/>
          <p:nvPr/>
        </p:nvSpPr>
        <p:spPr>
          <a:xfrm>
            <a:off x="1144475" y="2656252"/>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Axe de la connaissance (</a:t>
            </a:r>
            <a:r>
              <a:rPr lang="fr-BE" sz="2800" i="1" err="1">
                <a:latin typeface="Arial" panose="020B0604020202020204" pitchFamily="34" charset="0"/>
                <a:cs typeface="Arial" panose="020B0604020202020204" pitchFamily="34" charset="0"/>
              </a:rPr>
              <a:t>Gnoscere</a:t>
            </a:r>
            <a:r>
              <a:rPr lang="fr-BE" sz="2800">
                <a:latin typeface="Arial" panose="020B0604020202020204" pitchFamily="34" charset="0"/>
                <a:cs typeface="Arial" panose="020B0604020202020204" pitchFamily="34" charset="0"/>
              </a:rPr>
              <a:t>)</a:t>
            </a:r>
          </a:p>
        </p:txBody>
      </p:sp>
      <p:sp>
        <p:nvSpPr>
          <p:cNvPr id="15" name="ZoneTexte 14">
            <a:extLst>
              <a:ext uri="{FF2B5EF4-FFF2-40B4-BE49-F238E27FC236}">
                <a16:creationId xmlns:a16="http://schemas.microsoft.com/office/drawing/2014/main" id="{A4BBA3AB-C2EB-480E-B0EF-B91425374EE5}"/>
              </a:ext>
            </a:extLst>
          </p:cNvPr>
          <p:cNvSpPr txBox="1"/>
          <p:nvPr/>
        </p:nvSpPr>
        <p:spPr>
          <a:xfrm>
            <a:off x="9149601" y="1950112"/>
            <a:ext cx="2116885" cy="584775"/>
          </a:xfrm>
          <a:prstGeom prst="rect">
            <a:avLst/>
          </a:prstGeom>
          <a:noFill/>
        </p:spPr>
        <p:txBody>
          <a:bodyPr wrap="square" rtlCol="0">
            <a:spAutoFit/>
          </a:bodyPr>
          <a:lstStyle>
            <a:defPPr>
              <a:defRPr lang="fr-FR"/>
            </a:defPPr>
            <a:lvl1pPr>
              <a:defRPr sz="3200">
                <a:solidFill>
                  <a:srgbClr val="0B447B"/>
                </a:solidFill>
                <a:latin typeface="Muli Light" charset="0"/>
                <a:ea typeface="Muli Light" charset="0"/>
                <a:cs typeface="Muli Light" charset="0"/>
              </a:defRPr>
            </a:lvl1pPr>
          </a:lstStyle>
          <a:p>
            <a:r>
              <a:rPr lang="fr-BE" dirty="0"/>
              <a:t>Gnostique</a:t>
            </a:r>
          </a:p>
        </p:txBody>
      </p:sp>
      <p:sp>
        <p:nvSpPr>
          <p:cNvPr id="16" name="ZoneTexte 15">
            <a:extLst>
              <a:ext uri="{FF2B5EF4-FFF2-40B4-BE49-F238E27FC236}">
                <a16:creationId xmlns:a16="http://schemas.microsoft.com/office/drawing/2014/main" id="{6A0648E1-9DC7-4ECD-BBBA-00DC253A657A}"/>
              </a:ext>
            </a:extLst>
          </p:cNvPr>
          <p:cNvSpPr txBox="1"/>
          <p:nvPr/>
        </p:nvSpPr>
        <p:spPr>
          <a:xfrm>
            <a:off x="677114" y="1975532"/>
            <a:ext cx="2116885"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Gnostique</a:t>
            </a:r>
          </a:p>
        </p:txBody>
      </p:sp>
      <p:sp>
        <p:nvSpPr>
          <p:cNvPr id="17" name="ZoneTexte 16">
            <a:extLst>
              <a:ext uri="{FF2B5EF4-FFF2-40B4-BE49-F238E27FC236}">
                <a16:creationId xmlns:a16="http://schemas.microsoft.com/office/drawing/2014/main" id="{150AC754-C6E8-4244-944D-463B2D3062A6}"/>
              </a:ext>
            </a:extLst>
          </p:cNvPr>
          <p:cNvSpPr txBox="1"/>
          <p:nvPr/>
        </p:nvSpPr>
        <p:spPr>
          <a:xfrm>
            <a:off x="5132274" y="1975532"/>
            <a:ext cx="2325166"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Agnostique</a:t>
            </a:r>
          </a:p>
        </p:txBody>
      </p:sp>
      <p:sp>
        <p:nvSpPr>
          <p:cNvPr id="18" name="ZoneTexte 17">
            <a:extLst>
              <a:ext uri="{FF2B5EF4-FFF2-40B4-BE49-F238E27FC236}">
                <a16:creationId xmlns:a16="http://schemas.microsoft.com/office/drawing/2014/main" id="{66890035-F422-4ADB-9AA5-025CD116BFB4}"/>
              </a:ext>
            </a:extLst>
          </p:cNvPr>
          <p:cNvSpPr txBox="1"/>
          <p:nvPr/>
        </p:nvSpPr>
        <p:spPr>
          <a:xfrm>
            <a:off x="528068" y="3588715"/>
            <a:ext cx="11001374" cy="461665"/>
          </a:xfrm>
          <a:prstGeom prst="rect">
            <a:avLst/>
          </a:prstGeom>
          <a:noFill/>
        </p:spPr>
        <p:txBody>
          <a:bodyPr wrap="square" rtlCol="0">
            <a:spAutoFit/>
          </a:bodyPr>
          <a:lstStyle/>
          <a:p>
            <a:pPr algn="ctr"/>
            <a:r>
              <a:rPr lang="fr-BE" sz="2400" i="1" dirty="0">
                <a:solidFill>
                  <a:srgbClr val="F8A911"/>
                </a:solidFill>
                <a:latin typeface="Arial" panose="020B0604020202020204" pitchFamily="34" charset="0"/>
                <a:cs typeface="Arial" panose="020B0604020202020204" pitchFamily="34" charset="0"/>
              </a:rPr>
              <a:t>Avez-vous des preuves qui rende votre position vraie et justifiée ?</a:t>
            </a:r>
          </a:p>
        </p:txBody>
      </p:sp>
      <p:sp>
        <p:nvSpPr>
          <p:cNvPr id="19" name="ZoneTexte 18">
            <a:extLst>
              <a:ext uri="{FF2B5EF4-FFF2-40B4-BE49-F238E27FC236}">
                <a16:creationId xmlns:a16="http://schemas.microsoft.com/office/drawing/2014/main" id="{3F318427-C9B9-483E-B5E5-83FBFCD0D320}"/>
              </a:ext>
            </a:extLst>
          </p:cNvPr>
          <p:cNvSpPr txBox="1"/>
          <p:nvPr/>
        </p:nvSpPr>
        <p:spPr>
          <a:xfrm>
            <a:off x="2658315" y="4367632"/>
            <a:ext cx="1940147" cy="584775"/>
          </a:xfrm>
          <a:prstGeom prst="rect">
            <a:avLst/>
          </a:prstGeom>
          <a:noFill/>
        </p:spPr>
        <p:txBody>
          <a:bodyPr wrap="none" rtlCol="0">
            <a:spAutoFit/>
          </a:bodyPr>
          <a:lstStyle/>
          <a:p>
            <a:r>
              <a:rPr lang="fr-BE" sz="3200" dirty="0" err="1">
                <a:solidFill>
                  <a:srgbClr val="0B447B"/>
                </a:solidFill>
                <a:latin typeface="Muli Light" charset="0"/>
                <a:ea typeface="Muli Light" charset="0"/>
                <a:cs typeface="Muli Light" charset="0"/>
              </a:rPr>
              <a:t>Ignostique</a:t>
            </a:r>
            <a:endParaRPr lang="fr-BE" sz="3200" dirty="0">
              <a:solidFill>
                <a:srgbClr val="0B447B"/>
              </a:solidFill>
              <a:latin typeface="Muli Light" charset="0"/>
              <a:ea typeface="Muli Light" charset="0"/>
              <a:cs typeface="Muli Light" charset="0"/>
            </a:endParaRPr>
          </a:p>
        </p:txBody>
      </p:sp>
      <p:sp>
        <p:nvSpPr>
          <p:cNvPr id="20" name="ZoneTexte 19">
            <a:extLst>
              <a:ext uri="{FF2B5EF4-FFF2-40B4-BE49-F238E27FC236}">
                <a16:creationId xmlns:a16="http://schemas.microsoft.com/office/drawing/2014/main" id="{1E2FC37E-F3B2-4816-865C-3E6A71FAA646}"/>
              </a:ext>
            </a:extLst>
          </p:cNvPr>
          <p:cNvSpPr txBox="1"/>
          <p:nvPr/>
        </p:nvSpPr>
        <p:spPr>
          <a:xfrm>
            <a:off x="4688819" y="4459908"/>
            <a:ext cx="4544633" cy="1200329"/>
          </a:xfrm>
          <a:prstGeom prst="rect">
            <a:avLst/>
          </a:prstGeom>
          <a:noFill/>
        </p:spPr>
        <p:txBody>
          <a:bodyPr wrap="square" rtlCol="0">
            <a:spAutoFit/>
          </a:bodyPr>
          <a:lstStyle/>
          <a:p>
            <a:r>
              <a:rPr lang="fr-BE" sz="2400">
                <a:solidFill>
                  <a:srgbClr val="F8A911"/>
                </a:solidFill>
                <a:latin typeface="Arial" panose="020B0604020202020204" pitchFamily="34" charset="0"/>
                <a:cs typeface="Arial" panose="020B0604020202020204" pitchFamily="34" charset="0"/>
              </a:rPr>
              <a:t>= Dieu est un concept trop vague que pour construire des connaissances sur le sujet</a:t>
            </a:r>
          </a:p>
        </p:txBody>
      </p:sp>
      <p:sp>
        <p:nvSpPr>
          <p:cNvPr id="21" name="ZoneTexte 20">
            <a:extLst>
              <a:ext uri="{FF2B5EF4-FFF2-40B4-BE49-F238E27FC236}">
                <a16:creationId xmlns:a16="http://schemas.microsoft.com/office/drawing/2014/main" id="{26D6C772-6079-4887-955B-83D68ED1A56F}"/>
              </a:ext>
            </a:extLst>
          </p:cNvPr>
          <p:cNvSpPr txBox="1"/>
          <p:nvPr/>
        </p:nvSpPr>
        <p:spPr>
          <a:xfrm>
            <a:off x="786814" y="712711"/>
            <a:ext cx="1100137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Essayons un modèle plus subtil</a:t>
            </a:r>
            <a:endParaRPr lang="fr-BE" sz="4400"/>
          </a:p>
        </p:txBody>
      </p:sp>
    </p:spTree>
    <p:extLst>
      <p:ext uri="{BB962C8B-B14F-4D97-AF65-F5344CB8AC3E}">
        <p14:creationId xmlns:p14="http://schemas.microsoft.com/office/powerpoint/2010/main" val="36533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15</a:t>
            </a:fld>
            <a:endParaRPr lang="fr-FR" sz="2800" b="1" i="0">
              <a:solidFill>
                <a:srgbClr val="F8A911"/>
              </a:solidFill>
              <a:latin typeface="Muli Black" charset="0"/>
              <a:ea typeface="Muli Black" charset="0"/>
              <a:cs typeface="Muli Black" charset="0"/>
            </a:endParaRPr>
          </a:p>
        </p:txBody>
      </p:sp>
      <p:sp>
        <p:nvSpPr>
          <p:cNvPr id="21" name="ZoneTexte 20">
            <a:extLst>
              <a:ext uri="{FF2B5EF4-FFF2-40B4-BE49-F238E27FC236}">
                <a16:creationId xmlns:a16="http://schemas.microsoft.com/office/drawing/2014/main" id="{26D6C772-6079-4887-955B-83D68ED1A56F}"/>
              </a:ext>
            </a:extLst>
          </p:cNvPr>
          <p:cNvSpPr txBox="1"/>
          <p:nvPr/>
        </p:nvSpPr>
        <p:spPr>
          <a:xfrm>
            <a:off x="786814" y="712711"/>
            <a:ext cx="1100137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Essayons un modèle plus subtil</a:t>
            </a:r>
            <a:endParaRPr lang="fr-BE" sz="4400"/>
          </a:p>
        </p:txBody>
      </p:sp>
      <p:sp>
        <p:nvSpPr>
          <p:cNvPr id="5" name="Double flèche horizontale 3">
            <a:extLst>
              <a:ext uri="{FF2B5EF4-FFF2-40B4-BE49-F238E27FC236}">
                <a16:creationId xmlns:a16="http://schemas.microsoft.com/office/drawing/2014/main" id="{25AA6EB9-54B3-45A2-8A10-6D24A4C86B98}"/>
              </a:ext>
            </a:extLst>
          </p:cNvPr>
          <p:cNvSpPr/>
          <p:nvPr/>
        </p:nvSpPr>
        <p:spPr>
          <a:xfrm>
            <a:off x="1341120" y="2875280"/>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Axe de la croyance</a:t>
            </a:r>
          </a:p>
        </p:txBody>
      </p:sp>
      <p:sp>
        <p:nvSpPr>
          <p:cNvPr id="6" name="ZoneTexte 5">
            <a:extLst>
              <a:ext uri="{FF2B5EF4-FFF2-40B4-BE49-F238E27FC236}">
                <a16:creationId xmlns:a16="http://schemas.microsoft.com/office/drawing/2014/main" id="{0D00FDD3-E187-4031-885A-A46D6A294444}"/>
              </a:ext>
            </a:extLst>
          </p:cNvPr>
          <p:cNvSpPr txBox="1"/>
          <p:nvPr/>
        </p:nvSpPr>
        <p:spPr>
          <a:xfrm>
            <a:off x="9590086" y="2202426"/>
            <a:ext cx="1962817" cy="584775"/>
          </a:xfrm>
          <a:prstGeom prst="rect">
            <a:avLst/>
          </a:prstGeom>
          <a:noFill/>
        </p:spPr>
        <p:txBody>
          <a:bodyPr wrap="square" rtlCol="0">
            <a:spAutoFit/>
          </a:bodyPr>
          <a:lstStyle/>
          <a:p>
            <a:r>
              <a:rPr lang="fr-BE" sz="3200">
                <a:solidFill>
                  <a:srgbClr val="0B447B"/>
                </a:solidFill>
                <a:latin typeface="Muli Light" charset="0"/>
                <a:ea typeface="Muli Light" charset="0"/>
                <a:cs typeface="Muli Light" charset="0"/>
              </a:rPr>
              <a:t>Théiste</a:t>
            </a:r>
          </a:p>
        </p:txBody>
      </p:sp>
      <p:sp>
        <p:nvSpPr>
          <p:cNvPr id="7" name="ZoneTexte 6">
            <a:extLst>
              <a:ext uri="{FF2B5EF4-FFF2-40B4-BE49-F238E27FC236}">
                <a16:creationId xmlns:a16="http://schemas.microsoft.com/office/drawing/2014/main" id="{5FD875D2-3E52-45EF-B298-5DDA9D23A67E}"/>
              </a:ext>
            </a:extLst>
          </p:cNvPr>
          <p:cNvSpPr txBox="1"/>
          <p:nvPr/>
        </p:nvSpPr>
        <p:spPr>
          <a:xfrm>
            <a:off x="786813" y="2194560"/>
            <a:ext cx="2594561" cy="584775"/>
          </a:xfrm>
          <a:prstGeom prst="rect">
            <a:avLst/>
          </a:prstGeom>
          <a:noFill/>
        </p:spPr>
        <p:txBody>
          <a:bodyPr wrap="square" rtlCol="0">
            <a:spAutoFit/>
          </a:bodyPr>
          <a:lstStyle/>
          <a:p>
            <a:r>
              <a:rPr lang="fr-BE" sz="3200">
                <a:solidFill>
                  <a:srgbClr val="0B447B"/>
                </a:solidFill>
                <a:latin typeface="Muli Light" charset="0"/>
                <a:ea typeface="Muli Light" charset="0"/>
                <a:cs typeface="Muli Light" charset="0"/>
              </a:rPr>
              <a:t>Anti-théiste</a:t>
            </a:r>
          </a:p>
        </p:txBody>
      </p:sp>
      <p:sp>
        <p:nvSpPr>
          <p:cNvPr id="8" name="ZoneTexte 7">
            <a:extLst>
              <a:ext uri="{FF2B5EF4-FFF2-40B4-BE49-F238E27FC236}">
                <a16:creationId xmlns:a16="http://schemas.microsoft.com/office/drawing/2014/main" id="{6BD9049E-6479-4771-82D0-3911B4DB6C1B}"/>
              </a:ext>
            </a:extLst>
          </p:cNvPr>
          <p:cNvSpPr txBox="1"/>
          <p:nvPr/>
        </p:nvSpPr>
        <p:spPr>
          <a:xfrm>
            <a:off x="5603240" y="2194560"/>
            <a:ext cx="2026920" cy="523220"/>
          </a:xfrm>
          <a:prstGeom prst="rect">
            <a:avLst/>
          </a:prstGeom>
          <a:noFill/>
        </p:spPr>
        <p:txBody>
          <a:bodyPr wrap="square" rtlCol="0">
            <a:spAutoFit/>
          </a:bodyPr>
          <a:lstStyle>
            <a:defPPr>
              <a:defRPr lang="fr-FR"/>
            </a:defPPr>
            <a:lvl1pPr>
              <a:defRPr sz="3200">
                <a:solidFill>
                  <a:srgbClr val="0B447B"/>
                </a:solidFill>
                <a:latin typeface="Muli Light" charset="0"/>
                <a:ea typeface="Muli Light" charset="0"/>
                <a:cs typeface="Muli Light" charset="0"/>
              </a:defRPr>
            </a:lvl1pPr>
          </a:lstStyle>
          <a:p>
            <a:r>
              <a:rPr lang="fr-BE"/>
              <a:t>Athée</a:t>
            </a:r>
          </a:p>
        </p:txBody>
      </p:sp>
      <p:sp>
        <p:nvSpPr>
          <p:cNvPr id="9" name="ZoneTexte 8">
            <a:extLst>
              <a:ext uri="{FF2B5EF4-FFF2-40B4-BE49-F238E27FC236}">
                <a16:creationId xmlns:a16="http://schemas.microsoft.com/office/drawing/2014/main" id="{5C7DCC43-DAF8-4E1D-8940-E793540ABBFA}"/>
              </a:ext>
            </a:extLst>
          </p:cNvPr>
          <p:cNvSpPr txBox="1"/>
          <p:nvPr/>
        </p:nvSpPr>
        <p:spPr>
          <a:xfrm>
            <a:off x="635238" y="3793099"/>
            <a:ext cx="11001374" cy="461665"/>
          </a:xfrm>
          <a:prstGeom prst="rect">
            <a:avLst/>
          </a:prstGeom>
          <a:noFill/>
        </p:spPr>
        <p:txBody>
          <a:bodyPr wrap="square" rtlCol="0">
            <a:spAutoFit/>
          </a:bodyPr>
          <a:lstStyle/>
          <a:p>
            <a:pPr algn="ctr"/>
            <a:r>
              <a:rPr lang="fr-BE" sz="2400" i="1">
                <a:solidFill>
                  <a:srgbClr val="F8A911"/>
                </a:solidFill>
                <a:latin typeface="Arial" panose="020B0604020202020204" pitchFamily="34" charset="0"/>
                <a:cs typeface="Arial" panose="020B0604020202020204" pitchFamily="34" charset="0"/>
              </a:rPr>
              <a:t>Quel est ton ressenti personnel, quel est ton opinion, que crois-tu ?</a:t>
            </a:r>
          </a:p>
        </p:txBody>
      </p:sp>
      <p:sp>
        <p:nvSpPr>
          <p:cNvPr id="10" name="ZoneTexte 9">
            <a:extLst>
              <a:ext uri="{FF2B5EF4-FFF2-40B4-BE49-F238E27FC236}">
                <a16:creationId xmlns:a16="http://schemas.microsoft.com/office/drawing/2014/main" id="{F5478D6D-7429-4CF3-A215-0294657EEE74}"/>
              </a:ext>
            </a:extLst>
          </p:cNvPr>
          <p:cNvSpPr txBox="1"/>
          <p:nvPr/>
        </p:nvSpPr>
        <p:spPr>
          <a:xfrm>
            <a:off x="2579908" y="4675518"/>
            <a:ext cx="1228798" cy="584775"/>
          </a:xfrm>
          <a:prstGeom prst="rect">
            <a:avLst/>
          </a:prstGeom>
          <a:noFill/>
        </p:spPr>
        <p:txBody>
          <a:bodyPr wrap="none" rtlCol="0">
            <a:spAutoFit/>
          </a:bodyPr>
          <a:lstStyle/>
          <a:p>
            <a:r>
              <a:rPr lang="fr-BE" sz="3200" dirty="0">
                <a:solidFill>
                  <a:srgbClr val="0B447B"/>
                </a:solidFill>
                <a:latin typeface="Muli Light" charset="0"/>
                <a:ea typeface="Muli Light" charset="0"/>
                <a:cs typeface="Muli Light" charset="0"/>
              </a:rPr>
              <a:t>Déiste</a:t>
            </a:r>
          </a:p>
        </p:txBody>
      </p:sp>
      <p:sp>
        <p:nvSpPr>
          <p:cNvPr id="11" name="ZoneTexte 10">
            <a:extLst>
              <a:ext uri="{FF2B5EF4-FFF2-40B4-BE49-F238E27FC236}">
                <a16:creationId xmlns:a16="http://schemas.microsoft.com/office/drawing/2014/main" id="{BBED5E39-E2F2-4EEE-B202-36DC162055B8}"/>
              </a:ext>
            </a:extLst>
          </p:cNvPr>
          <p:cNvSpPr txBox="1"/>
          <p:nvPr/>
        </p:nvSpPr>
        <p:spPr>
          <a:xfrm>
            <a:off x="9590086" y="4206240"/>
            <a:ext cx="1481944" cy="584775"/>
          </a:xfrm>
          <a:prstGeom prst="rect">
            <a:avLst/>
          </a:prstGeom>
          <a:noFill/>
        </p:spPr>
        <p:txBody>
          <a:bodyPr wrap="none" rtlCol="0">
            <a:spAutoFit/>
          </a:bodyPr>
          <a:lstStyle/>
          <a:p>
            <a:r>
              <a:rPr lang="fr-BE" sz="3200">
                <a:solidFill>
                  <a:srgbClr val="0B447B"/>
                </a:solidFill>
                <a:latin typeface="Muli Light" charset="0"/>
                <a:ea typeface="Muli Light" charset="0"/>
                <a:cs typeface="Muli Light" charset="0"/>
              </a:rPr>
              <a:t>Croyant</a:t>
            </a:r>
          </a:p>
        </p:txBody>
      </p:sp>
      <p:sp>
        <p:nvSpPr>
          <p:cNvPr id="12" name="ZoneTexte 11">
            <a:extLst>
              <a:ext uri="{FF2B5EF4-FFF2-40B4-BE49-F238E27FC236}">
                <a16:creationId xmlns:a16="http://schemas.microsoft.com/office/drawing/2014/main" id="{952C6F52-2BF2-46EE-88BF-C8D3CA2927C1}"/>
              </a:ext>
            </a:extLst>
          </p:cNvPr>
          <p:cNvSpPr txBox="1"/>
          <p:nvPr/>
        </p:nvSpPr>
        <p:spPr>
          <a:xfrm>
            <a:off x="917424" y="4215832"/>
            <a:ext cx="1481944" cy="584775"/>
          </a:xfrm>
          <a:prstGeom prst="rect">
            <a:avLst/>
          </a:prstGeom>
          <a:noFill/>
        </p:spPr>
        <p:txBody>
          <a:bodyPr wrap="none" rtlCol="0">
            <a:spAutoFit/>
          </a:bodyPr>
          <a:lstStyle/>
          <a:p>
            <a:r>
              <a:rPr lang="fr-BE" sz="3200">
                <a:solidFill>
                  <a:srgbClr val="0B447B"/>
                </a:solidFill>
                <a:latin typeface="Muli Light" charset="0"/>
                <a:ea typeface="Muli Light" charset="0"/>
                <a:cs typeface="Muli Light" charset="0"/>
              </a:rPr>
              <a:t>Croyant</a:t>
            </a:r>
          </a:p>
        </p:txBody>
      </p:sp>
      <p:sp>
        <p:nvSpPr>
          <p:cNvPr id="13" name="ZoneTexte 12">
            <a:extLst>
              <a:ext uri="{FF2B5EF4-FFF2-40B4-BE49-F238E27FC236}">
                <a16:creationId xmlns:a16="http://schemas.microsoft.com/office/drawing/2014/main" id="{A9D0BF01-7335-4292-AF07-271D5F9D409A}"/>
              </a:ext>
            </a:extLst>
          </p:cNvPr>
          <p:cNvSpPr txBox="1"/>
          <p:nvPr/>
        </p:nvSpPr>
        <p:spPr>
          <a:xfrm>
            <a:off x="5129157" y="4206240"/>
            <a:ext cx="2257798" cy="584775"/>
          </a:xfrm>
          <a:prstGeom prst="rect">
            <a:avLst/>
          </a:prstGeom>
          <a:noFill/>
        </p:spPr>
        <p:txBody>
          <a:bodyPr wrap="none" rtlCol="0">
            <a:spAutoFit/>
          </a:bodyPr>
          <a:lstStyle/>
          <a:p>
            <a:r>
              <a:rPr lang="fr-BE" sz="3200">
                <a:solidFill>
                  <a:srgbClr val="0B447B"/>
                </a:solidFill>
                <a:latin typeface="Muli Light" charset="0"/>
                <a:ea typeface="Muli Light" charset="0"/>
                <a:cs typeface="Muli Light" charset="0"/>
              </a:rPr>
              <a:t>Non-croyant</a:t>
            </a:r>
          </a:p>
        </p:txBody>
      </p:sp>
      <p:sp>
        <p:nvSpPr>
          <p:cNvPr id="14" name="ZoneTexte 13">
            <a:extLst>
              <a:ext uri="{FF2B5EF4-FFF2-40B4-BE49-F238E27FC236}">
                <a16:creationId xmlns:a16="http://schemas.microsoft.com/office/drawing/2014/main" id="{49A1B41E-FBDA-41AB-BB69-40D0468D55F1}"/>
              </a:ext>
            </a:extLst>
          </p:cNvPr>
          <p:cNvSpPr txBox="1"/>
          <p:nvPr/>
        </p:nvSpPr>
        <p:spPr>
          <a:xfrm>
            <a:off x="3780807" y="4755573"/>
            <a:ext cx="4920741" cy="830997"/>
          </a:xfrm>
          <a:prstGeom prst="rect">
            <a:avLst/>
          </a:prstGeom>
          <a:noFill/>
        </p:spPr>
        <p:txBody>
          <a:bodyPr wrap="square" rtlCol="0">
            <a:spAutoFit/>
          </a:bodyPr>
          <a:lstStyle/>
          <a:p>
            <a:r>
              <a:rPr lang="fr-BE" sz="2400">
                <a:solidFill>
                  <a:srgbClr val="F8A911"/>
                </a:solidFill>
                <a:latin typeface="Arial" panose="020B0604020202020204" pitchFamily="34" charset="0"/>
                <a:cs typeface="Arial" panose="020B0604020202020204" pitchFamily="34" charset="0"/>
              </a:rPr>
              <a:t>= Dieu a créé l’univers et le laisse évoluer sans plus influencer</a:t>
            </a:r>
          </a:p>
        </p:txBody>
      </p:sp>
    </p:spTree>
    <p:extLst>
      <p:ext uri="{BB962C8B-B14F-4D97-AF65-F5344CB8AC3E}">
        <p14:creationId xmlns:p14="http://schemas.microsoft.com/office/powerpoint/2010/main" val="9484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16</a:t>
            </a:fld>
            <a:endParaRPr lang="fr-FR" sz="2800" b="1" i="0">
              <a:solidFill>
                <a:srgbClr val="F8A911"/>
              </a:solidFill>
              <a:latin typeface="Muli Black" charset="0"/>
              <a:ea typeface="Muli Black" charset="0"/>
              <a:cs typeface="Muli Black" charset="0"/>
            </a:endParaRPr>
          </a:p>
        </p:txBody>
      </p:sp>
      <p:sp>
        <p:nvSpPr>
          <p:cNvPr id="21" name="ZoneTexte 20">
            <a:extLst>
              <a:ext uri="{FF2B5EF4-FFF2-40B4-BE49-F238E27FC236}">
                <a16:creationId xmlns:a16="http://schemas.microsoft.com/office/drawing/2014/main" id="{26D6C772-6079-4887-955B-83D68ED1A56F}"/>
              </a:ext>
            </a:extLst>
          </p:cNvPr>
          <p:cNvSpPr txBox="1"/>
          <p:nvPr/>
        </p:nvSpPr>
        <p:spPr>
          <a:xfrm>
            <a:off x="786814" y="712711"/>
            <a:ext cx="1100137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Essayons un modèle plus subtil</a:t>
            </a:r>
            <a:endParaRPr lang="fr-BE" sz="4400"/>
          </a:p>
        </p:txBody>
      </p:sp>
      <p:sp>
        <p:nvSpPr>
          <p:cNvPr id="12" name="Double flèche horizontale 3">
            <a:extLst>
              <a:ext uri="{FF2B5EF4-FFF2-40B4-BE49-F238E27FC236}">
                <a16:creationId xmlns:a16="http://schemas.microsoft.com/office/drawing/2014/main" id="{9168A6D4-BC7D-487D-B066-DFA107C8F0BC}"/>
              </a:ext>
            </a:extLst>
          </p:cNvPr>
          <p:cNvSpPr/>
          <p:nvPr/>
        </p:nvSpPr>
        <p:spPr>
          <a:xfrm>
            <a:off x="1341120" y="2875280"/>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Axe de la participation religieuse</a:t>
            </a:r>
          </a:p>
        </p:txBody>
      </p:sp>
      <p:sp>
        <p:nvSpPr>
          <p:cNvPr id="13" name="ZoneTexte 12">
            <a:extLst>
              <a:ext uri="{FF2B5EF4-FFF2-40B4-BE49-F238E27FC236}">
                <a16:creationId xmlns:a16="http://schemas.microsoft.com/office/drawing/2014/main" id="{B2F966F4-A5AB-4187-A780-B57F77B9F274}"/>
              </a:ext>
            </a:extLst>
          </p:cNvPr>
          <p:cNvSpPr txBox="1"/>
          <p:nvPr/>
        </p:nvSpPr>
        <p:spPr>
          <a:xfrm>
            <a:off x="9498646" y="2169140"/>
            <a:ext cx="1921193" cy="584775"/>
          </a:xfrm>
          <a:prstGeom prst="rect">
            <a:avLst/>
          </a:prstGeom>
          <a:noFill/>
        </p:spPr>
        <p:txBody>
          <a:bodyPr wrap="square" rtlCol="0">
            <a:spAutoFit/>
          </a:bodyPr>
          <a:lstStyle/>
          <a:p>
            <a:r>
              <a:rPr lang="fr-BE" sz="3200">
                <a:solidFill>
                  <a:srgbClr val="0B447B"/>
                </a:solidFill>
                <a:latin typeface="Muli Light" charset="0"/>
                <a:ea typeface="Muli Light" charset="0"/>
                <a:cs typeface="Muli Light" charset="0"/>
              </a:rPr>
              <a:t>Religieux</a:t>
            </a:r>
          </a:p>
        </p:txBody>
      </p:sp>
      <p:sp>
        <p:nvSpPr>
          <p:cNvPr id="22" name="ZoneTexte 21">
            <a:extLst>
              <a:ext uri="{FF2B5EF4-FFF2-40B4-BE49-F238E27FC236}">
                <a16:creationId xmlns:a16="http://schemas.microsoft.com/office/drawing/2014/main" id="{D492DCEA-32F3-419B-84CF-C689D0745F25}"/>
              </a:ext>
            </a:extLst>
          </p:cNvPr>
          <p:cNvSpPr txBox="1"/>
          <p:nvPr/>
        </p:nvSpPr>
        <p:spPr>
          <a:xfrm>
            <a:off x="917423" y="2189380"/>
            <a:ext cx="2499744"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Antireligieux</a:t>
            </a:r>
          </a:p>
        </p:txBody>
      </p:sp>
      <p:sp>
        <p:nvSpPr>
          <p:cNvPr id="23" name="ZoneTexte 22">
            <a:extLst>
              <a:ext uri="{FF2B5EF4-FFF2-40B4-BE49-F238E27FC236}">
                <a16:creationId xmlns:a16="http://schemas.microsoft.com/office/drawing/2014/main" id="{EB9C8F81-8ADD-4AA5-9359-C83A084A6DAA}"/>
              </a:ext>
            </a:extLst>
          </p:cNvPr>
          <p:cNvSpPr txBox="1"/>
          <p:nvPr/>
        </p:nvSpPr>
        <p:spPr>
          <a:xfrm>
            <a:off x="4824495" y="2175003"/>
            <a:ext cx="3266823" cy="584775"/>
          </a:xfrm>
          <a:prstGeom prst="rect">
            <a:avLst/>
          </a:prstGeom>
          <a:noFill/>
        </p:spPr>
        <p:txBody>
          <a:bodyPr wrap="square" rtlCol="0">
            <a:spAutoFit/>
          </a:bodyPr>
          <a:lstStyle>
            <a:defPPr>
              <a:defRPr lang="fr-FR"/>
            </a:defPPr>
            <a:lvl1pPr>
              <a:defRPr sz="3200">
                <a:solidFill>
                  <a:srgbClr val="0B447B"/>
                </a:solidFill>
                <a:latin typeface="Muli Light" charset="0"/>
                <a:ea typeface="Muli Light" charset="0"/>
                <a:cs typeface="Muli Light" charset="0"/>
              </a:defRPr>
            </a:lvl1pPr>
          </a:lstStyle>
          <a:p>
            <a:r>
              <a:rPr lang="fr-BE"/>
              <a:t>Non-pratiquant</a:t>
            </a:r>
          </a:p>
        </p:txBody>
      </p:sp>
      <p:sp>
        <p:nvSpPr>
          <p:cNvPr id="24" name="ZoneTexte 23">
            <a:extLst>
              <a:ext uri="{FF2B5EF4-FFF2-40B4-BE49-F238E27FC236}">
                <a16:creationId xmlns:a16="http://schemas.microsoft.com/office/drawing/2014/main" id="{BDF6A9D8-0389-4CD7-8BCB-DED593066784}"/>
              </a:ext>
            </a:extLst>
          </p:cNvPr>
          <p:cNvSpPr txBox="1"/>
          <p:nvPr/>
        </p:nvSpPr>
        <p:spPr>
          <a:xfrm>
            <a:off x="538480" y="3753532"/>
            <a:ext cx="11001374" cy="461665"/>
          </a:xfrm>
          <a:prstGeom prst="rect">
            <a:avLst/>
          </a:prstGeom>
          <a:noFill/>
        </p:spPr>
        <p:txBody>
          <a:bodyPr wrap="square" rtlCol="0">
            <a:spAutoFit/>
          </a:bodyPr>
          <a:lstStyle/>
          <a:p>
            <a:pPr algn="ctr"/>
            <a:r>
              <a:rPr lang="fr-BE" sz="2400" i="1" dirty="0">
                <a:solidFill>
                  <a:srgbClr val="F8A911"/>
                </a:solidFill>
                <a:latin typeface="Arial" panose="020B0604020202020204" pitchFamily="34" charset="0"/>
                <a:cs typeface="Arial" panose="020B0604020202020204" pitchFamily="34" charset="0"/>
              </a:rPr>
              <a:t>Participes-tu à une religion organisée ? Pratiques-tu un culte ?</a:t>
            </a:r>
          </a:p>
        </p:txBody>
      </p:sp>
      <p:sp>
        <p:nvSpPr>
          <p:cNvPr id="25" name="ZoneTexte 24">
            <a:extLst>
              <a:ext uri="{FF2B5EF4-FFF2-40B4-BE49-F238E27FC236}">
                <a16:creationId xmlns:a16="http://schemas.microsoft.com/office/drawing/2014/main" id="{EAD91309-5A7C-4181-B103-917ED5B591DD}"/>
              </a:ext>
            </a:extLst>
          </p:cNvPr>
          <p:cNvSpPr txBox="1"/>
          <p:nvPr/>
        </p:nvSpPr>
        <p:spPr>
          <a:xfrm>
            <a:off x="1425705" y="4961234"/>
            <a:ext cx="2826805"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Anticlérical</a:t>
            </a:r>
          </a:p>
        </p:txBody>
      </p:sp>
      <p:sp>
        <p:nvSpPr>
          <p:cNvPr id="26" name="ZoneTexte 25">
            <a:extLst>
              <a:ext uri="{FF2B5EF4-FFF2-40B4-BE49-F238E27FC236}">
                <a16:creationId xmlns:a16="http://schemas.microsoft.com/office/drawing/2014/main" id="{61C116AA-768A-477C-A38B-62C60EF35850}"/>
              </a:ext>
            </a:extLst>
          </p:cNvPr>
          <p:cNvSpPr txBox="1"/>
          <p:nvPr/>
        </p:nvSpPr>
        <p:spPr>
          <a:xfrm>
            <a:off x="3477600" y="5022790"/>
            <a:ext cx="8393550" cy="461665"/>
          </a:xfrm>
          <a:prstGeom prst="rect">
            <a:avLst/>
          </a:prstGeom>
          <a:noFill/>
        </p:spPr>
        <p:txBody>
          <a:bodyPr wrap="square" rtlCol="0">
            <a:spAutoFit/>
          </a:bodyPr>
          <a:lstStyle/>
          <a:p>
            <a:r>
              <a:rPr lang="fr-BE" sz="2400">
                <a:solidFill>
                  <a:srgbClr val="F8A911"/>
                </a:solidFill>
                <a:latin typeface="Arial" panose="020B0604020202020204" pitchFamily="34" charset="0"/>
                <a:cs typeface="Arial" panose="020B0604020202020204" pitchFamily="34" charset="0"/>
              </a:rPr>
              <a:t>= contre l’exercice d’un pouvoir par le clergé</a:t>
            </a:r>
          </a:p>
        </p:txBody>
      </p:sp>
      <p:sp>
        <p:nvSpPr>
          <p:cNvPr id="27" name="ZoneTexte 26">
            <a:extLst>
              <a:ext uri="{FF2B5EF4-FFF2-40B4-BE49-F238E27FC236}">
                <a16:creationId xmlns:a16="http://schemas.microsoft.com/office/drawing/2014/main" id="{31E91B7F-C3CA-48EC-90A0-6AB2885C7CBF}"/>
              </a:ext>
            </a:extLst>
          </p:cNvPr>
          <p:cNvSpPr txBox="1"/>
          <p:nvPr/>
        </p:nvSpPr>
        <p:spPr>
          <a:xfrm>
            <a:off x="2193397" y="4456824"/>
            <a:ext cx="1433723"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Laïque</a:t>
            </a:r>
          </a:p>
        </p:txBody>
      </p:sp>
      <p:sp>
        <p:nvSpPr>
          <p:cNvPr id="28" name="ZoneTexte 27">
            <a:extLst>
              <a:ext uri="{FF2B5EF4-FFF2-40B4-BE49-F238E27FC236}">
                <a16:creationId xmlns:a16="http://schemas.microsoft.com/office/drawing/2014/main" id="{24BDBBD1-285D-478A-9D4C-9D2402601AEE}"/>
              </a:ext>
            </a:extLst>
          </p:cNvPr>
          <p:cNvSpPr txBox="1"/>
          <p:nvPr/>
        </p:nvSpPr>
        <p:spPr>
          <a:xfrm>
            <a:off x="3477600" y="4518379"/>
            <a:ext cx="8393550" cy="461665"/>
          </a:xfrm>
          <a:prstGeom prst="rect">
            <a:avLst/>
          </a:prstGeom>
          <a:noFill/>
        </p:spPr>
        <p:txBody>
          <a:bodyPr wrap="square" rtlCol="0">
            <a:spAutoFit/>
          </a:bodyPr>
          <a:lstStyle/>
          <a:p>
            <a:r>
              <a:rPr lang="fr-BE" sz="2400">
                <a:solidFill>
                  <a:srgbClr val="F8A911"/>
                </a:solidFill>
                <a:latin typeface="Arial" panose="020B0604020202020204" pitchFamily="34" charset="0"/>
                <a:cs typeface="Arial" panose="020B0604020202020204" pitchFamily="34" charset="0"/>
              </a:rPr>
              <a:t>= veut la séparation des églises et de l’état</a:t>
            </a:r>
          </a:p>
        </p:txBody>
      </p:sp>
    </p:spTree>
    <p:extLst>
      <p:ext uri="{BB962C8B-B14F-4D97-AF65-F5344CB8AC3E}">
        <p14:creationId xmlns:p14="http://schemas.microsoft.com/office/powerpoint/2010/main" val="29917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17</a:t>
            </a:fld>
            <a:endParaRPr lang="fr-FR" sz="2800" b="1" i="0">
              <a:solidFill>
                <a:srgbClr val="F8A911"/>
              </a:solidFill>
              <a:latin typeface="Muli Black" charset="0"/>
              <a:ea typeface="Muli Black" charset="0"/>
              <a:cs typeface="Muli Black" charset="0"/>
            </a:endParaRPr>
          </a:p>
        </p:txBody>
      </p:sp>
      <p:sp>
        <p:nvSpPr>
          <p:cNvPr id="21" name="ZoneTexte 20">
            <a:extLst>
              <a:ext uri="{FF2B5EF4-FFF2-40B4-BE49-F238E27FC236}">
                <a16:creationId xmlns:a16="http://schemas.microsoft.com/office/drawing/2014/main" id="{26D6C772-6079-4887-955B-83D68ED1A56F}"/>
              </a:ext>
            </a:extLst>
          </p:cNvPr>
          <p:cNvSpPr txBox="1"/>
          <p:nvPr/>
        </p:nvSpPr>
        <p:spPr>
          <a:xfrm>
            <a:off x="786814" y="712711"/>
            <a:ext cx="1100137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Essayons un modèle plus subtil</a:t>
            </a:r>
            <a:endParaRPr lang="fr-BE" sz="4400"/>
          </a:p>
        </p:txBody>
      </p:sp>
      <p:sp>
        <p:nvSpPr>
          <p:cNvPr id="5" name="Double flèche horizontale 3">
            <a:extLst>
              <a:ext uri="{FF2B5EF4-FFF2-40B4-BE49-F238E27FC236}">
                <a16:creationId xmlns:a16="http://schemas.microsoft.com/office/drawing/2014/main" id="{4D4CE8FB-13B6-4D26-84AF-9DFD47751EFC}"/>
              </a:ext>
            </a:extLst>
          </p:cNvPr>
          <p:cNvSpPr/>
          <p:nvPr/>
        </p:nvSpPr>
        <p:spPr>
          <a:xfrm>
            <a:off x="1341120" y="2875280"/>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Axe de l’espoir</a:t>
            </a:r>
          </a:p>
        </p:txBody>
      </p:sp>
      <p:sp>
        <p:nvSpPr>
          <p:cNvPr id="6" name="ZoneTexte 5">
            <a:extLst>
              <a:ext uri="{FF2B5EF4-FFF2-40B4-BE49-F238E27FC236}">
                <a16:creationId xmlns:a16="http://schemas.microsoft.com/office/drawing/2014/main" id="{2618D6CD-BF37-4700-9D0C-6539A6531D93}"/>
              </a:ext>
            </a:extLst>
          </p:cNvPr>
          <p:cNvSpPr txBox="1"/>
          <p:nvPr/>
        </p:nvSpPr>
        <p:spPr>
          <a:xfrm>
            <a:off x="9590086" y="2169140"/>
            <a:ext cx="1992314"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Optimiste</a:t>
            </a:r>
          </a:p>
        </p:txBody>
      </p:sp>
      <p:sp>
        <p:nvSpPr>
          <p:cNvPr id="7" name="ZoneTexte 6">
            <a:extLst>
              <a:ext uri="{FF2B5EF4-FFF2-40B4-BE49-F238E27FC236}">
                <a16:creationId xmlns:a16="http://schemas.microsoft.com/office/drawing/2014/main" id="{E8C7968E-F443-4E9B-B4AF-E8AEF6139445}"/>
              </a:ext>
            </a:extLst>
          </p:cNvPr>
          <p:cNvSpPr txBox="1"/>
          <p:nvPr/>
        </p:nvSpPr>
        <p:spPr>
          <a:xfrm>
            <a:off x="1000174" y="2179260"/>
            <a:ext cx="2082800" cy="584775"/>
          </a:xfrm>
          <a:prstGeom prst="rect">
            <a:avLst/>
          </a:prstGeom>
          <a:noFill/>
        </p:spPr>
        <p:txBody>
          <a:bodyPr wrap="square" rtlCol="0">
            <a:spAutoFit/>
          </a:bodyPr>
          <a:lstStyle/>
          <a:p>
            <a:r>
              <a:rPr lang="fr-BE" sz="3200">
                <a:solidFill>
                  <a:srgbClr val="0B447B"/>
                </a:solidFill>
                <a:latin typeface="Muli Light" charset="0"/>
                <a:ea typeface="Muli Light" charset="0"/>
                <a:cs typeface="Muli Light" charset="0"/>
              </a:rPr>
              <a:t>Craintif</a:t>
            </a:r>
          </a:p>
        </p:txBody>
      </p:sp>
      <p:sp>
        <p:nvSpPr>
          <p:cNvPr id="8" name="ZoneTexte 7">
            <a:extLst>
              <a:ext uri="{FF2B5EF4-FFF2-40B4-BE49-F238E27FC236}">
                <a16:creationId xmlns:a16="http://schemas.microsoft.com/office/drawing/2014/main" id="{E2DBC542-9794-4A26-AE3A-00C6B7C675A8}"/>
              </a:ext>
            </a:extLst>
          </p:cNvPr>
          <p:cNvSpPr txBox="1"/>
          <p:nvPr/>
        </p:nvSpPr>
        <p:spPr>
          <a:xfrm>
            <a:off x="5188266" y="2169140"/>
            <a:ext cx="2082799" cy="584775"/>
          </a:xfrm>
          <a:prstGeom prst="rect">
            <a:avLst/>
          </a:prstGeom>
          <a:noFill/>
        </p:spPr>
        <p:txBody>
          <a:bodyPr wrap="square" rtlCol="0">
            <a:spAutoFit/>
          </a:bodyPr>
          <a:lstStyle/>
          <a:p>
            <a:r>
              <a:rPr lang="fr-BE" sz="3200" dirty="0">
                <a:solidFill>
                  <a:srgbClr val="0B447B"/>
                </a:solidFill>
                <a:latin typeface="Muli Light" charset="0"/>
                <a:ea typeface="Muli Light" charset="0"/>
                <a:cs typeface="Muli Light" charset="0"/>
              </a:rPr>
              <a:t>Indifférent</a:t>
            </a:r>
          </a:p>
        </p:txBody>
      </p:sp>
      <p:sp>
        <p:nvSpPr>
          <p:cNvPr id="9" name="ZoneTexte 8">
            <a:extLst>
              <a:ext uri="{FF2B5EF4-FFF2-40B4-BE49-F238E27FC236}">
                <a16:creationId xmlns:a16="http://schemas.microsoft.com/office/drawing/2014/main" id="{3EA229E9-4798-4DD3-88D5-0F8F220F23B8}"/>
              </a:ext>
            </a:extLst>
          </p:cNvPr>
          <p:cNvSpPr txBox="1"/>
          <p:nvPr/>
        </p:nvSpPr>
        <p:spPr>
          <a:xfrm>
            <a:off x="701040" y="3651932"/>
            <a:ext cx="11001374" cy="461665"/>
          </a:xfrm>
          <a:prstGeom prst="rect">
            <a:avLst/>
          </a:prstGeom>
          <a:noFill/>
        </p:spPr>
        <p:txBody>
          <a:bodyPr wrap="square" rtlCol="0">
            <a:spAutoFit/>
          </a:bodyPr>
          <a:lstStyle/>
          <a:p>
            <a:pPr algn="ctr"/>
            <a:r>
              <a:rPr lang="fr-BE" sz="2400" i="1">
                <a:solidFill>
                  <a:srgbClr val="F8A911"/>
                </a:solidFill>
                <a:latin typeface="Arial" panose="020B0604020202020204" pitchFamily="34" charset="0"/>
                <a:cs typeface="Arial" panose="020B0604020202020204" pitchFamily="34" charset="0"/>
              </a:rPr>
              <a:t>Si la croyance était vraie, serait-ce une bonne chose ?</a:t>
            </a:r>
          </a:p>
        </p:txBody>
      </p:sp>
    </p:spTree>
    <p:extLst>
      <p:ext uri="{BB962C8B-B14F-4D97-AF65-F5344CB8AC3E}">
        <p14:creationId xmlns:p14="http://schemas.microsoft.com/office/powerpoint/2010/main" val="28495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18</a:t>
            </a:fld>
            <a:endParaRPr lang="fr-FR" sz="2800" b="1" i="0">
              <a:solidFill>
                <a:srgbClr val="F8A911"/>
              </a:solidFill>
              <a:latin typeface="Muli Black" charset="0"/>
              <a:ea typeface="Muli Black" charset="0"/>
              <a:cs typeface="Muli Black" charset="0"/>
            </a:endParaRPr>
          </a:p>
        </p:txBody>
      </p:sp>
      <p:sp>
        <p:nvSpPr>
          <p:cNvPr id="13" name="ZoneTexte 12">
            <a:extLst>
              <a:ext uri="{FF2B5EF4-FFF2-40B4-BE49-F238E27FC236}">
                <a16:creationId xmlns:a16="http://schemas.microsoft.com/office/drawing/2014/main" id="{2E85C58B-5976-4A0A-8465-4D68E538FB56}"/>
              </a:ext>
            </a:extLst>
          </p:cNvPr>
          <p:cNvSpPr txBox="1"/>
          <p:nvPr/>
        </p:nvSpPr>
        <p:spPr>
          <a:xfrm>
            <a:off x="1366059" y="397166"/>
            <a:ext cx="9393381" cy="1200329"/>
          </a:xfrm>
          <a:prstGeom prst="rect">
            <a:avLst/>
          </a:prstGeom>
          <a:noFill/>
        </p:spPr>
        <p:txBody>
          <a:bodyPr wrap="square" rtlCol="0">
            <a:spAutoFit/>
          </a:bodyPr>
          <a:lstStyle/>
          <a:p>
            <a:pPr algn="ctr"/>
            <a:endParaRPr lang="fr-BE" sz="2400">
              <a:solidFill>
                <a:srgbClr val="0B447B"/>
              </a:solidFill>
              <a:latin typeface="Muli" panose="02000503040000020004" pitchFamily="2" charset="0"/>
            </a:endParaRPr>
          </a:p>
          <a:p>
            <a:r>
              <a:rPr lang="fr-BE" sz="2400" b="1">
                <a:solidFill>
                  <a:srgbClr val="0B447B"/>
                </a:solidFill>
                <a:latin typeface="Muli" panose="02000503040000020004" pitchFamily="2" charset="0"/>
              </a:rPr>
              <a:t>Y </a:t>
            </a:r>
            <a:r>
              <a:rPr lang="fr-BE" sz="2400" b="1" err="1">
                <a:solidFill>
                  <a:srgbClr val="0B447B"/>
                </a:solidFill>
                <a:latin typeface="Muli" panose="02000503040000020004" pitchFamily="2" charset="0"/>
              </a:rPr>
              <a:t>a-t-il</a:t>
            </a:r>
            <a:r>
              <a:rPr lang="fr-BE" sz="2400" b="1">
                <a:solidFill>
                  <a:srgbClr val="0B447B"/>
                </a:solidFill>
                <a:latin typeface="Muli" panose="02000503040000020004" pitchFamily="2" charset="0"/>
              </a:rPr>
              <a:t> quelque chose de transcendant derrière la matière physique de l'univers ? (Ou tout n’est-il que matière ?)</a:t>
            </a:r>
          </a:p>
        </p:txBody>
      </p:sp>
      <p:sp>
        <p:nvSpPr>
          <p:cNvPr id="14" name="Double flèche horizontale 5">
            <a:extLst>
              <a:ext uri="{FF2B5EF4-FFF2-40B4-BE49-F238E27FC236}">
                <a16:creationId xmlns:a16="http://schemas.microsoft.com/office/drawing/2014/main" id="{7DDEB09B-E24D-4045-AE3A-25060C2EBFD6}"/>
              </a:ext>
            </a:extLst>
          </p:cNvPr>
          <p:cNvSpPr/>
          <p:nvPr/>
        </p:nvSpPr>
        <p:spPr>
          <a:xfrm>
            <a:off x="1027084" y="430297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Espoir</a:t>
            </a:r>
          </a:p>
        </p:txBody>
      </p:sp>
      <p:sp>
        <p:nvSpPr>
          <p:cNvPr id="15" name="Double flèche horizontale 6">
            <a:extLst>
              <a:ext uri="{FF2B5EF4-FFF2-40B4-BE49-F238E27FC236}">
                <a16:creationId xmlns:a16="http://schemas.microsoft.com/office/drawing/2014/main" id="{54E67AE2-F997-466D-BA6E-90E100738F85}"/>
              </a:ext>
            </a:extLst>
          </p:cNvPr>
          <p:cNvSpPr/>
          <p:nvPr/>
        </p:nvSpPr>
        <p:spPr>
          <a:xfrm>
            <a:off x="1027084" y="309116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Croyance</a:t>
            </a:r>
          </a:p>
        </p:txBody>
      </p:sp>
      <p:sp>
        <p:nvSpPr>
          <p:cNvPr id="16" name="Double flèche horizontale 7">
            <a:extLst>
              <a:ext uri="{FF2B5EF4-FFF2-40B4-BE49-F238E27FC236}">
                <a16:creationId xmlns:a16="http://schemas.microsoft.com/office/drawing/2014/main" id="{19088E5F-D82A-4CB5-97D6-0AF9AFA3EA36}"/>
              </a:ext>
            </a:extLst>
          </p:cNvPr>
          <p:cNvSpPr/>
          <p:nvPr/>
        </p:nvSpPr>
        <p:spPr>
          <a:xfrm>
            <a:off x="1027084" y="179068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Connaissance</a:t>
            </a:r>
          </a:p>
        </p:txBody>
      </p:sp>
    </p:spTree>
    <p:extLst>
      <p:ext uri="{BB962C8B-B14F-4D97-AF65-F5344CB8AC3E}">
        <p14:creationId xmlns:p14="http://schemas.microsoft.com/office/powerpoint/2010/main" val="117416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19</a:t>
            </a:fld>
            <a:endParaRPr lang="fr-FR" sz="2800" b="1" i="0">
              <a:solidFill>
                <a:srgbClr val="F8A911"/>
              </a:solidFill>
              <a:latin typeface="Muli Black" charset="0"/>
              <a:ea typeface="Muli Black" charset="0"/>
              <a:cs typeface="Muli Black" charset="0"/>
            </a:endParaRPr>
          </a:p>
        </p:txBody>
      </p:sp>
      <p:sp>
        <p:nvSpPr>
          <p:cNvPr id="4" name="Double flèche horizontale 5">
            <a:extLst>
              <a:ext uri="{FF2B5EF4-FFF2-40B4-BE49-F238E27FC236}">
                <a16:creationId xmlns:a16="http://schemas.microsoft.com/office/drawing/2014/main" id="{BB827763-D44F-4EF6-9D79-311FA0900F05}"/>
              </a:ext>
            </a:extLst>
          </p:cNvPr>
          <p:cNvSpPr/>
          <p:nvPr/>
        </p:nvSpPr>
        <p:spPr>
          <a:xfrm>
            <a:off x="1027084" y="430297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Espoir</a:t>
            </a:r>
          </a:p>
        </p:txBody>
      </p:sp>
      <p:sp>
        <p:nvSpPr>
          <p:cNvPr id="5" name="Double flèche horizontale 6">
            <a:extLst>
              <a:ext uri="{FF2B5EF4-FFF2-40B4-BE49-F238E27FC236}">
                <a16:creationId xmlns:a16="http://schemas.microsoft.com/office/drawing/2014/main" id="{F97B3907-BE54-4785-8C58-9C3FC83FDFC8}"/>
              </a:ext>
            </a:extLst>
          </p:cNvPr>
          <p:cNvSpPr/>
          <p:nvPr/>
        </p:nvSpPr>
        <p:spPr>
          <a:xfrm>
            <a:off x="1027084" y="309116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Croyance</a:t>
            </a:r>
          </a:p>
        </p:txBody>
      </p:sp>
      <p:sp>
        <p:nvSpPr>
          <p:cNvPr id="6" name="Double flèche horizontale 7">
            <a:extLst>
              <a:ext uri="{FF2B5EF4-FFF2-40B4-BE49-F238E27FC236}">
                <a16:creationId xmlns:a16="http://schemas.microsoft.com/office/drawing/2014/main" id="{C05D36FC-0D22-4BF0-BD6D-51DD447BE66E}"/>
              </a:ext>
            </a:extLst>
          </p:cNvPr>
          <p:cNvSpPr/>
          <p:nvPr/>
        </p:nvSpPr>
        <p:spPr>
          <a:xfrm>
            <a:off x="1027084" y="179068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Connaissance</a:t>
            </a:r>
          </a:p>
        </p:txBody>
      </p:sp>
      <p:sp>
        <p:nvSpPr>
          <p:cNvPr id="7" name="ZoneTexte 6">
            <a:extLst>
              <a:ext uri="{FF2B5EF4-FFF2-40B4-BE49-F238E27FC236}">
                <a16:creationId xmlns:a16="http://schemas.microsoft.com/office/drawing/2014/main" id="{F3ECB0F3-8CDD-4BB5-AE34-5B768761DCA8}"/>
              </a:ext>
            </a:extLst>
          </p:cNvPr>
          <p:cNvSpPr txBox="1"/>
          <p:nvPr/>
        </p:nvSpPr>
        <p:spPr>
          <a:xfrm>
            <a:off x="917424" y="623007"/>
            <a:ext cx="9393381" cy="1200329"/>
          </a:xfrm>
          <a:prstGeom prst="rect">
            <a:avLst/>
          </a:prstGeom>
          <a:noFill/>
        </p:spPr>
        <p:txBody>
          <a:bodyPr wrap="square" rtlCol="0">
            <a:spAutoFit/>
          </a:bodyPr>
          <a:lstStyle/>
          <a:p>
            <a:pPr algn="ctr"/>
            <a:br>
              <a:rPr lang="fr-BE" sz="2400" b="1">
                <a:solidFill>
                  <a:srgbClr val="0B447B"/>
                </a:solidFill>
                <a:latin typeface="Muli" panose="02000503040000020004" pitchFamily="2" charset="0"/>
              </a:rPr>
            </a:br>
            <a:r>
              <a:rPr lang="fr-BE" sz="2400" b="1">
                <a:solidFill>
                  <a:srgbClr val="0B447B"/>
                </a:solidFill>
                <a:latin typeface="Muli" panose="02000503040000020004" pitchFamily="2" charset="0"/>
              </a:rPr>
              <a:t>Cette « chose » a-t-elle une forme de conscience ?</a:t>
            </a:r>
          </a:p>
          <a:p>
            <a:pPr algn="ctr"/>
            <a:endParaRPr lang="fr-BE" sz="2400" b="1">
              <a:solidFill>
                <a:srgbClr val="0B447B"/>
              </a:solidFill>
              <a:latin typeface="Muli" panose="02000503040000020004" pitchFamily="2" charset="0"/>
            </a:endParaRPr>
          </a:p>
        </p:txBody>
      </p:sp>
    </p:spTree>
    <p:extLst>
      <p:ext uri="{BB962C8B-B14F-4D97-AF65-F5344CB8AC3E}">
        <p14:creationId xmlns:p14="http://schemas.microsoft.com/office/powerpoint/2010/main" val="129835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a:t>
            </a:fld>
            <a:endParaRPr lang="fr-FR" sz="2800" b="1" i="0">
              <a:solidFill>
                <a:srgbClr val="F8A911"/>
              </a:solidFill>
              <a:latin typeface="Muli Black" charset="0"/>
              <a:ea typeface="Muli Black" charset="0"/>
              <a:cs typeface="Muli Black" charset="0"/>
            </a:endParaRPr>
          </a:p>
        </p:txBody>
      </p:sp>
      <p:sp>
        <p:nvSpPr>
          <p:cNvPr id="7" name="ZoneTexte 6">
            <a:extLst>
              <a:ext uri="{FF2B5EF4-FFF2-40B4-BE49-F238E27FC236}">
                <a16:creationId xmlns:a16="http://schemas.microsoft.com/office/drawing/2014/main" id="{EF33AD91-31F6-490E-9DF9-B6A2B033588C}"/>
              </a:ext>
            </a:extLst>
          </p:cNvPr>
          <p:cNvSpPr txBox="1"/>
          <p:nvPr/>
        </p:nvSpPr>
        <p:spPr>
          <a:xfrm>
            <a:off x="786814" y="1590933"/>
            <a:ext cx="10754946" cy="3631763"/>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marL="342900" indent="-342900" algn="l">
              <a:buFont typeface="Arial" panose="020B0604020202020204" pitchFamily="34" charset="0"/>
              <a:buChar char="•"/>
            </a:pPr>
            <a:r>
              <a:rPr lang="fr-FR" sz="2300" dirty="0"/>
              <a:t>Comprendre la place de la dimension spirituelle dans le Scoutisme</a:t>
            </a:r>
          </a:p>
          <a:p>
            <a:pPr marL="800100" lvl="1" indent="-342900">
              <a:buFont typeface="Arial" panose="020B0604020202020204" pitchFamily="34" charset="0"/>
              <a:buChar char="•"/>
            </a:pPr>
            <a:r>
              <a:rPr lang="fr-FR" sz="2300" dirty="0"/>
              <a:t>Quel est le lien entre la mission et les valeurs du mouvement et la spiritualité ?</a:t>
            </a:r>
          </a:p>
          <a:p>
            <a:pPr marL="800100" lvl="1" indent="-342900">
              <a:buFont typeface="Arial" panose="020B0604020202020204" pitchFamily="34" charset="0"/>
              <a:buChar char="•"/>
            </a:pPr>
            <a:r>
              <a:rPr lang="fr-FR" sz="2300" dirty="0"/>
              <a:t>Quelle est la place de la religion dans le Scoutisme ?</a:t>
            </a:r>
          </a:p>
          <a:p>
            <a:pPr marL="800100" lvl="1" indent="-342900">
              <a:buFont typeface="Arial" panose="020B0604020202020204" pitchFamily="34" charset="0"/>
              <a:buChar char="•"/>
            </a:pPr>
            <a:r>
              <a:rPr lang="fr-FR" sz="2300" dirty="0"/>
              <a:t>Quelle est le degré d’ouverture du développement spirituel dans le mouvement ?</a:t>
            </a:r>
          </a:p>
          <a:p>
            <a:pPr marL="800100" lvl="1" indent="-342900">
              <a:buFont typeface="Arial" panose="020B0604020202020204" pitchFamily="34" charset="0"/>
              <a:buChar char="•"/>
            </a:pPr>
            <a:r>
              <a:rPr lang="fr-FR" sz="2300" dirty="0"/>
              <a:t>Comment exprimer toutes les nuances de langage dans les positionnements institutionnels et individuels ?</a:t>
            </a:r>
          </a:p>
          <a:p>
            <a:pPr marL="800100" lvl="1" indent="-342900">
              <a:buFont typeface="Arial" panose="020B0604020202020204" pitchFamily="34" charset="0"/>
              <a:buChar char="•"/>
            </a:pPr>
            <a:r>
              <a:rPr lang="fr-FR" sz="2300" dirty="0"/>
              <a:t>Vous faire douter sur votre propre position ;-)</a:t>
            </a:r>
          </a:p>
          <a:p>
            <a:pPr marL="342900" indent="-342900" algn="l">
              <a:buFont typeface="Arial" panose="020B0604020202020204" pitchFamily="34" charset="0"/>
              <a:buChar char="•"/>
            </a:pPr>
            <a:r>
              <a:rPr lang="fr-FR" sz="2300" dirty="0"/>
              <a:t>Découvrir les différentes portes d’accès au développement spirituel</a:t>
            </a:r>
          </a:p>
          <a:p>
            <a:pPr marL="342900" indent="-342900" algn="l">
              <a:buFont typeface="Arial" panose="020B0604020202020204" pitchFamily="34" charset="0"/>
              <a:buChar char="•"/>
            </a:pPr>
            <a:r>
              <a:rPr lang="fr-FR" sz="2300" dirty="0"/>
              <a:t>Soutenir les staffs dans la mise en place d’animation spirituelle</a:t>
            </a:r>
          </a:p>
          <a:p>
            <a:pPr marL="342900" indent="-342900" algn="l">
              <a:buFont typeface="Arial" panose="020B0604020202020204" pitchFamily="34" charset="0"/>
              <a:buChar char="•"/>
            </a:pPr>
            <a:r>
              <a:rPr lang="fr-FR" sz="2300" dirty="0"/>
              <a:t>Découvrir les outils disponibles</a:t>
            </a:r>
            <a:endParaRPr lang="fr-BE" sz="2300" dirty="0"/>
          </a:p>
        </p:txBody>
      </p:sp>
      <p:sp>
        <p:nvSpPr>
          <p:cNvPr id="5" name="ZoneTexte 4">
            <a:extLst>
              <a:ext uri="{FF2B5EF4-FFF2-40B4-BE49-F238E27FC236}">
                <a16:creationId xmlns:a16="http://schemas.microsoft.com/office/drawing/2014/main" id="{84A623F6-4EF6-4513-8BA2-92F28C1CD9F2}"/>
              </a:ext>
            </a:extLst>
          </p:cNvPr>
          <p:cNvSpPr txBox="1"/>
          <p:nvPr/>
        </p:nvSpPr>
        <p:spPr>
          <a:xfrm>
            <a:off x="917424" y="598011"/>
            <a:ext cx="991291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Objectifs de cette session</a:t>
            </a:r>
            <a:endParaRPr lang="fr-BE" sz="4400"/>
          </a:p>
        </p:txBody>
      </p:sp>
    </p:spTree>
    <p:extLst>
      <p:ext uri="{BB962C8B-B14F-4D97-AF65-F5344CB8AC3E}">
        <p14:creationId xmlns:p14="http://schemas.microsoft.com/office/powerpoint/2010/main" val="11180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20</a:t>
            </a:fld>
            <a:endParaRPr lang="fr-FR" sz="2800" b="1" i="0">
              <a:solidFill>
                <a:srgbClr val="F8A911"/>
              </a:solidFill>
              <a:latin typeface="Muli Black" charset="0"/>
              <a:ea typeface="Muli Black" charset="0"/>
              <a:cs typeface="Muli Black" charset="0"/>
            </a:endParaRPr>
          </a:p>
        </p:txBody>
      </p:sp>
      <p:sp>
        <p:nvSpPr>
          <p:cNvPr id="4" name="Double flèche horizontale 5">
            <a:extLst>
              <a:ext uri="{FF2B5EF4-FFF2-40B4-BE49-F238E27FC236}">
                <a16:creationId xmlns:a16="http://schemas.microsoft.com/office/drawing/2014/main" id="{93986A07-A30B-454D-B01A-BE3BE25633D3}"/>
              </a:ext>
            </a:extLst>
          </p:cNvPr>
          <p:cNvSpPr/>
          <p:nvPr/>
        </p:nvSpPr>
        <p:spPr>
          <a:xfrm>
            <a:off x="1027084" y="430297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Espoir</a:t>
            </a:r>
          </a:p>
        </p:txBody>
      </p:sp>
      <p:sp>
        <p:nvSpPr>
          <p:cNvPr id="5" name="Double flèche horizontale 6">
            <a:extLst>
              <a:ext uri="{FF2B5EF4-FFF2-40B4-BE49-F238E27FC236}">
                <a16:creationId xmlns:a16="http://schemas.microsoft.com/office/drawing/2014/main" id="{0CBB9E08-166B-4F28-83C3-467DBFF036D1}"/>
              </a:ext>
            </a:extLst>
          </p:cNvPr>
          <p:cNvSpPr/>
          <p:nvPr/>
        </p:nvSpPr>
        <p:spPr>
          <a:xfrm>
            <a:off x="1027084" y="309116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Croyance</a:t>
            </a:r>
          </a:p>
        </p:txBody>
      </p:sp>
      <p:sp>
        <p:nvSpPr>
          <p:cNvPr id="6" name="Double flèche horizontale 7">
            <a:extLst>
              <a:ext uri="{FF2B5EF4-FFF2-40B4-BE49-F238E27FC236}">
                <a16:creationId xmlns:a16="http://schemas.microsoft.com/office/drawing/2014/main" id="{1ED499FF-7920-4CFF-AE4B-38CFC7C37B9E}"/>
              </a:ext>
            </a:extLst>
          </p:cNvPr>
          <p:cNvSpPr/>
          <p:nvPr/>
        </p:nvSpPr>
        <p:spPr>
          <a:xfrm>
            <a:off x="1027084" y="179068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Connaissance</a:t>
            </a:r>
          </a:p>
        </p:txBody>
      </p:sp>
      <p:sp>
        <p:nvSpPr>
          <p:cNvPr id="7" name="ZoneTexte 6">
            <a:extLst>
              <a:ext uri="{FF2B5EF4-FFF2-40B4-BE49-F238E27FC236}">
                <a16:creationId xmlns:a16="http://schemas.microsoft.com/office/drawing/2014/main" id="{2DE7EDA2-52AB-4E86-A195-CC09807DE7CA}"/>
              </a:ext>
            </a:extLst>
          </p:cNvPr>
          <p:cNvSpPr txBox="1"/>
          <p:nvPr/>
        </p:nvSpPr>
        <p:spPr>
          <a:xfrm>
            <a:off x="667856" y="978707"/>
            <a:ext cx="10136776" cy="461665"/>
          </a:xfrm>
          <a:prstGeom prst="rect">
            <a:avLst/>
          </a:prstGeom>
          <a:noFill/>
        </p:spPr>
        <p:txBody>
          <a:bodyPr wrap="square" rtlCol="0">
            <a:spAutoFit/>
          </a:bodyPr>
          <a:lstStyle/>
          <a:p>
            <a:pPr algn="ctr"/>
            <a:r>
              <a:rPr lang="fr-BE" sz="2400" b="1">
                <a:solidFill>
                  <a:srgbClr val="0B447B"/>
                </a:solidFill>
                <a:latin typeface="Muli" panose="02000503040000020004" pitchFamily="2" charset="0"/>
              </a:rPr>
              <a:t>Cette (ou ces) conscience(s) a-t-elle un projet ou un but pour l'humanité ?</a:t>
            </a:r>
          </a:p>
        </p:txBody>
      </p:sp>
    </p:spTree>
    <p:extLst>
      <p:ext uri="{BB962C8B-B14F-4D97-AF65-F5344CB8AC3E}">
        <p14:creationId xmlns:p14="http://schemas.microsoft.com/office/powerpoint/2010/main" val="335793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21</a:t>
            </a:fld>
            <a:endParaRPr lang="fr-FR" sz="2800" b="1" i="0">
              <a:solidFill>
                <a:srgbClr val="F8A911"/>
              </a:solidFill>
              <a:latin typeface="Muli Black" charset="0"/>
              <a:ea typeface="Muli Black" charset="0"/>
              <a:cs typeface="Muli Black" charset="0"/>
            </a:endParaRPr>
          </a:p>
        </p:txBody>
      </p:sp>
      <p:sp>
        <p:nvSpPr>
          <p:cNvPr id="4" name="Double flèche horizontale 5">
            <a:extLst>
              <a:ext uri="{FF2B5EF4-FFF2-40B4-BE49-F238E27FC236}">
                <a16:creationId xmlns:a16="http://schemas.microsoft.com/office/drawing/2014/main" id="{EE2B37D6-CA80-4A3B-9488-75159A2BB34C}"/>
              </a:ext>
            </a:extLst>
          </p:cNvPr>
          <p:cNvSpPr/>
          <p:nvPr/>
        </p:nvSpPr>
        <p:spPr>
          <a:xfrm>
            <a:off x="1027084" y="430297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Espoir</a:t>
            </a:r>
          </a:p>
        </p:txBody>
      </p:sp>
      <p:sp>
        <p:nvSpPr>
          <p:cNvPr id="5" name="Double flèche horizontale 6">
            <a:extLst>
              <a:ext uri="{FF2B5EF4-FFF2-40B4-BE49-F238E27FC236}">
                <a16:creationId xmlns:a16="http://schemas.microsoft.com/office/drawing/2014/main" id="{1A8F7CD6-4441-4E92-970B-39C51424BB50}"/>
              </a:ext>
            </a:extLst>
          </p:cNvPr>
          <p:cNvSpPr/>
          <p:nvPr/>
        </p:nvSpPr>
        <p:spPr>
          <a:xfrm>
            <a:off x="1027084" y="309116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Croyance</a:t>
            </a:r>
          </a:p>
        </p:txBody>
      </p:sp>
      <p:sp>
        <p:nvSpPr>
          <p:cNvPr id="6" name="Double flèche horizontale 7">
            <a:extLst>
              <a:ext uri="{FF2B5EF4-FFF2-40B4-BE49-F238E27FC236}">
                <a16:creationId xmlns:a16="http://schemas.microsoft.com/office/drawing/2014/main" id="{82777801-1FCE-4E28-929D-F8854C965DF1}"/>
              </a:ext>
            </a:extLst>
          </p:cNvPr>
          <p:cNvSpPr/>
          <p:nvPr/>
        </p:nvSpPr>
        <p:spPr>
          <a:xfrm>
            <a:off x="1027084" y="179068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Connaissance</a:t>
            </a:r>
          </a:p>
        </p:txBody>
      </p:sp>
      <p:sp>
        <p:nvSpPr>
          <p:cNvPr id="7" name="ZoneTexte 6">
            <a:extLst>
              <a:ext uri="{FF2B5EF4-FFF2-40B4-BE49-F238E27FC236}">
                <a16:creationId xmlns:a16="http://schemas.microsoft.com/office/drawing/2014/main" id="{D57E37CD-6182-402D-99E6-C9C4EC87AA3B}"/>
              </a:ext>
            </a:extLst>
          </p:cNvPr>
          <p:cNvSpPr txBox="1"/>
          <p:nvPr/>
        </p:nvSpPr>
        <p:spPr>
          <a:xfrm>
            <a:off x="1366059" y="397166"/>
            <a:ext cx="9393381" cy="1200329"/>
          </a:xfrm>
          <a:prstGeom prst="rect">
            <a:avLst/>
          </a:prstGeom>
          <a:noFill/>
        </p:spPr>
        <p:txBody>
          <a:bodyPr wrap="square" rtlCol="0">
            <a:spAutoFit/>
          </a:bodyPr>
          <a:lstStyle/>
          <a:p>
            <a:pPr algn="ctr"/>
            <a:br>
              <a:rPr lang="fr-BE" sz="2400" b="1">
                <a:solidFill>
                  <a:srgbClr val="0B447B"/>
                </a:solidFill>
                <a:latin typeface="Muli" panose="02000503040000020004" pitchFamily="2" charset="0"/>
              </a:rPr>
            </a:br>
            <a:r>
              <a:rPr lang="fr-BE" sz="2400" b="1">
                <a:solidFill>
                  <a:srgbClr val="0B447B"/>
                </a:solidFill>
                <a:latin typeface="Muli" panose="02000503040000020004" pitchFamily="2" charset="0"/>
              </a:rPr>
              <a:t>Cette (ces) conscience(s) a-t-elle le pouvoir d'interférer avec la matière physique de l’univers ?</a:t>
            </a:r>
          </a:p>
        </p:txBody>
      </p:sp>
    </p:spTree>
    <p:extLst>
      <p:ext uri="{BB962C8B-B14F-4D97-AF65-F5344CB8AC3E}">
        <p14:creationId xmlns:p14="http://schemas.microsoft.com/office/powerpoint/2010/main" val="343192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22</a:t>
            </a:fld>
            <a:endParaRPr lang="fr-FR" sz="2800" b="1" i="0">
              <a:solidFill>
                <a:srgbClr val="F8A911"/>
              </a:solidFill>
              <a:latin typeface="Muli Black" charset="0"/>
              <a:ea typeface="Muli Black" charset="0"/>
              <a:cs typeface="Muli Black" charset="0"/>
            </a:endParaRPr>
          </a:p>
        </p:txBody>
      </p:sp>
      <p:sp>
        <p:nvSpPr>
          <p:cNvPr id="4" name="Double flèche horizontale 5">
            <a:extLst>
              <a:ext uri="{FF2B5EF4-FFF2-40B4-BE49-F238E27FC236}">
                <a16:creationId xmlns:a16="http://schemas.microsoft.com/office/drawing/2014/main" id="{D14E36AE-6557-4071-A88C-2186B2BFA2ED}"/>
              </a:ext>
            </a:extLst>
          </p:cNvPr>
          <p:cNvSpPr/>
          <p:nvPr/>
        </p:nvSpPr>
        <p:spPr>
          <a:xfrm>
            <a:off x="1027084" y="430297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Espoir</a:t>
            </a:r>
          </a:p>
        </p:txBody>
      </p:sp>
      <p:sp>
        <p:nvSpPr>
          <p:cNvPr id="5" name="Double flèche horizontale 6">
            <a:extLst>
              <a:ext uri="{FF2B5EF4-FFF2-40B4-BE49-F238E27FC236}">
                <a16:creationId xmlns:a16="http://schemas.microsoft.com/office/drawing/2014/main" id="{E3943764-A9A5-4673-978B-4A24B96A3C9B}"/>
              </a:ext>
            </a:extLst>
          </p:cNvPr>
          <p:cNvSpPr/>
          <p:nvPr/>
        </p:nvSpPr>
        <p:spPr>
          <a:xfrm>
            <a:off x="1027084" y="309116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Croyance</a:t>
            </a:r>
          </a:p>
        </p:txBody>
      </p:sp>
      <p:sp>
        <p:nvSpPr>
          <p:cNvPr id="6" name="Double flèche horizontale 7">
            <a:extLst>
              <a:ext uri="{FF2B5EF4-FFF2-40B4-BE49-F238E27FC236}">
                <a16:creationId xmlns:a16="http://schemas.microsoft.com/office/drawing/2014/main" id="{5856C890-AD77-48BF-A86A-416DEDEB0AF3}"/>
              </a:ext>
            </a:extLst>
          </p:cNvPr>
          <p:cNvSpPr/>
          <p:nvPr/>
        </p:nvSpPr>
        <p:spPr>
          <a:xfrm>
            <a:off x="1027084" y="179068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Connaissance</a:t>
            </a:r>
          </a:p>
        </p:txBody>
      </p:sp>
      <p:sp>
        <p:nvSpPr>
          <p:cNvPr id="7" name="ZoneTexte 6">
            <a:extLst>
              <a:ext uri="{FF2B5EF4-FFF2-40B4-BE49-F238E27FC236}">
                <a16:creationId xmlns:a16="http://schemas.microsoft.com/office/drawing/2014/main" id="{FBB82A00-9A64-4AE7-A052-ED4A04ACE18A}"/>
              </a:ext>
            </a:extLst>
          </p:cNvPr>
          <p:cNvSpPr txBox="1"/>
          <p:nvPr/>
        </p:nvSpPr>
        <p:spPr>
          <a:xfrm>
            <a:off x="1366059" y="397166"/>
            <a:ext cx="9393381" cy="1200329"/>
          </a:xfrm>
          <a:prstGeom prst="rect">
            <a:avLst/>
          </a:prstGeom>
          <a:noFill/>
        </p:spPr>
        <p:txBody>
          <a:bodyPr wrap="square" rtlCol="0">
            <a:spAutoFit/>
          </a:bodyPr>
          <a:lstStyle/>
          <a:p>
            <a:pPr algn="ctr"/>
            <a:br>
              <a:rPr lang="fr-BE" sz="2400">
                <a:latin typeface="Muli" panose="02000503040000020004" pitchFamily="2" charset="0"/>
              </a:rPr>
            </a:br>
            <a:r>
              <a:rPr lang="fr-BE" sz="2400" b="1">
                <a:solidFill>
                  <a:srgbClr val="0B447B"/>
                </a:solidFill>
                <a:latin typeface="Muli" panose="02000503040000020004" pitchFamily="2" charset="0"/>
              </a:rPr>
              <a:t>Cette conscience a-t-elle déjà interféré avec la matière physique de l’univers ? (Appelons cela une révélation.)</a:t>
            </a:r>
            <a:endParaRPr lang="fr-BE" sz="3200" b="1">
              <a:solidFill>
                <a:srgbClr val="0B447B"/>
              </a:solidFill>
              <a:latin typeface="Muli" panose="02000503040000020004" pitchFamily="2" charset="0"/>
            </a:endParaRPr>
          </a:p>
        </p:txBody>
      </p:sp>
    </p:spTree>
    <p:extLst>
      <p:ext uri="{BB962C8B-B14F-4D97-AF65-F5344CB8AC3E}">
        <p14:creationId xmlns:p14="http://schemas.microsoft.com/office/powerpoint/2010/main" val="325355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23</a:t>
            </a:fld>
            <a:endParaRPr lang="fr-FR" sz="2800" b="1" i="0">
              <a:solidFill>
                <a:srgbClr val="F8A911"/>
              </a:solidFill>
              <a:latin typeface="Muli Black" charset="0"/>
              <a:ea typeface="Muli Black" charset="0"/>
              <a:cs typeface="Muli Black" charset="0"/>
            </a:endParaRPr>
          </a:p>
        </p:txBody>
      </p:sp>
      <p:sp>
        <p:nvSpPr>
          <p:cNvPr id="4" name="Double flèche horizontale 5">
            <a:extLst>
              <a:ext uri="{FF2B5EF4-FFF2-40B4-BE49-F238E27FC236}">
                <a16:creationId xmlns:a16="http://schemas.microsoft.com/office/drawing/2014/main" id="{D1597B5D-8017-403C-B075-CB63C92E7326}"/>
              </a:ext>
            </a:extLst>
          </p:cNvPr>
          <p:cNvSpPr/>
          <p:nvPr/>
        </p:nvSpPr>
        <p:spPr>
          <a:xfrm>
            <a:off x="1027084" y="430297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Espoir</a:t>
            </a:r>
          </a:p>
        </p:txBody>
      </p:sp>
      <p:sp>
        <p:nvSpPr>
          <p:cNvPr id="5" name="Double flèche horizontale 6">
            <a:extLst>
              <a:ext uri="{FF2B5EF4-FFF2-40B4-BE49-F238E27FC236}">
                <a16:creationId xmlns:a16="http://schemas.microsoft.com/office/drawing/2014/main" id="{D1A7567E-46F5-4370-BAE2-5F2036A002B9}"/>
              </a:ext>
            </a:extLst>
          </p:cNvPr>
          <p:cNvSpPr/>
          <p:nvPr/>
        </p:nvSpPr>
        <p:spPr>
          <a:xfrm>
            <a:off x="1027084" y="309116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Croyance</a:t>
            </a:r>
          </a:p>
        </p:txBody>
      </p:sp>
      <p:sp>
        <p:nvSpPr>
          <p:cNvPr id="6" name="Double flèche horizontale 7">
            <a:extLst>
              <a:ext uri="{FF2B5EF4-FFF2-40B4-BE49-F238E27FC236}">
                <a16:creationId xmlns:a16="http://schemas.microsoft.com/office/drawing/2014/main" id="{6487E28B-9AC8-48A0-9E15-9DD20272AF98}"/>
              </a:ext>
            </a:extLst>
          </p:cNvPr>
          <p:cNvSpPr/>
          <p:nvPr/>
        </p:nvSpPr>
        <p:spPr>
          <a:xfrm>
            <a:off x="1027084" y="1790683"/>
            <a:ext cx="9418320" cy="995680"/>
          </a:xfrm>
          <a:prstGeom prst="leftRightArrow">
            <a:avLst/>
          </a:prstGeom>
          <a:solidFill>
            <a:srgbClr val="0B447B"/>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BE" sz="2800">
                <a:latin typeface="Arial" panose="020B0604020202020204" pitchFamily="34" charset="0"/>
                <a:cs typeface="Arial" panose="020B0604020202020204" pitchFamily="34" charset="0"/>
              </a:rPr>
              <a:t>Connaissance</a:t>
            </a:r>
          </a:p>
        </p:txBody>
      </p:sp>
      <p:sp>
        <p:nvSpPr>
          <p:cNvPr id="7" name="ZoneTexte 6">
            <a:extLst>
              <a:ext uri="{FF2B5EF4-FFF2-40B4-BE49-F238E27FC236}">
                <a16:creationId xmlns:a16="http://schemas.microsoft.com/office/drawing/2014/main" id="{46CF17E5-55F2-4F39-96BD-2AD94888991F}"/>
              </a:ext>
            </a:extLst>
          </p:cNvPr>
          <p:cNvSpPr txBox="1"/>
          <p:nvPr/>
        </p:nvSpPr>
        <p:spPr>
          <a:xfrm>
            <a:off x="1366059" y="397166"/>
            <a:ext cx="9393381" cy="1200329"/>
          </a:xfrm>
          <a:prstGeom prst="rect">
            <a:avLst/>
          </a:prstGeom>
          <a:noFill/>
        </p:spPr>
        <p:txBody>
          <a:bodyPr wrap="square" rtlCol="0">
            <a:spAutoFit/>
          </a:bodyPr>
          <a:lstStyle/>
          <a:p>
            <a:pPr algn="ctr"/>
            <a:endParaRPr lang="fr-BE" sz="2400" b="1">
              <a:solidFill>
                <a:srgbClr val="0B447B"/>
              </a:solidFill>
              <a:latin typeface="Muli" panose="02000503040000020004" pitchFamily="2" charset="0"/>
            </a:endParaRPr>
          </a:p>
          <a:p>
            <a:pPr algn="ctr"/>
            <a:r>
              <a:rPr lang="fr-BE" sz="2400" b="1">
                <a:solidFill>
                  <a:srgbClr val="0B447B"/>
                </a:solidFill>
                <a:latin typeface="Muli" panose="02000503040000020004" pitchFamily="2" charset="0"/>
              </a:rPr>
              <a:t>Cette révélation est-elle (partiellement ou totalement) présente dans une (ou plusieurs) des religions aujourd'hui révélées ?</a:t>
            </a:r>
            <a:endParaRPr lang="fr-BE" sz="3200" b="1">
              <a:solidFill>
                <a:srgbClr val="0B447B"/>
              </a:solidFill>
              <a:latin typeface="Muli" panose="02000503040000020004" pitchFamily="2" charset="0"/>
            </a:endParaRPr>
          </a:p>
        </p:txBody>
      </p:sp>
    </p:spTree>
    <p:extLst>
      <p:ext uri="{BB962C8B-B14F-4D97-AF65-F5344CB8AC3E}">
        <p14:creationId xmlns:p14="http://schemas.microsoft.com/office/powerpoint/2010/main" val="301200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a:t>
            </a:r>
            <a:r>
              <a:rPr lang="fr-FR" sz="1800" b="1" i="0">
                <a:solidFill>
                  <a:srgbClr val="0B447B"/>
                </a:solidFill>
                <a:latin typeface="Muli Light" charset="0"/>
                <a:ea typeface="Muli Light" charset="0"/>
                <a:cs typeface="Muli Light" charset="0"/>
              </a:rPr>
              <a:t>dans le Scoutisme</a:t>
            </a: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24</a:t>
            </a:fld>
            <a:endParaRPr lang="fr-FR" sz="2800" b="1" i="0">
              <a:solidFill>
                <a:srgbClr val="F8A911"/>
              </a:solidFill>
              <a:latin typeface="Muli Black" charset="0"/>
              <a:ea typeface="Muli Black" charset="0"/>
              <a:cs typeface="Muli Black" charset="0"/>
            </a:endParaRPr>
          </a:p>
        </p:txBody>
      </p:sp>
      <p:sp>
        <p:nvSpPr>
          <p:cNvPr id="7" name="ZoneTexte 6">
            <a:extLst>
              <a:ext uri="{FF2B5EF4-FFF2-40B4-BE49-F238E27FC236}">
                <a16:creationId xmlns:a16="http://schemas.microsoft.com/office/drawing/2014/main" id="{EF33AD91-31F6-490E-9DF9-B6A2B033588C}"/>
              </a:ext>
            </a:extLst>
          </p:cNvPr>
          <p:cNvSpPr txBox="1"/>
          <p:nvPr/>
        </p:nvSpPr>
        <p:spPr>
          <a:xfrm>
            <a:off x="573788" y="1383543"/>
            <a:ext cx="10510451" cy="4401205"/>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dirty="0"/>
              <a:t>Le Mouvement scout est fondé sur les principes suivants:</a:t>
            </a:r>
          </a:p>
          <a:p>
            <a:pPr algn="l"/>
            <a:br>
              <a:rPr lang="fr-FR" sz="2000" dirty="0"/>
            </a:br>
            <a:r>
              <a:rPr lang="fr-FR" dirty="0"/>
              <a:t>• Devoir envers Dieu : L’adhésion à des principes spirituels, la fidélité à la religion qui les exprime et l’acceptation des devoirs qui en découlent.</a:t>
            </a:r>
          </a:p>
          <a:p>
            <a:pPr algn="l"/>
            <a:br>
              <a:rPr lang="fr-FR" sz="2000" dirty="0"/>
            </a:br>
            <a:r>
              <a:rPr lang="fr-FR" dirty="0"/>
              <a:t>• Devoir envers autrui :</a:t>
            </a:r>
            <a:endParaRPr lang="fr-FR" sz="2000" dirty="0"/>
          </a:p>
          <a:p>
            <a:pPr marL="342900" indent="-342900" algn="l">
              <a:buFontTx/>
              <a:buChar char="-"/>
            </a:pPr>
            <a:r>
              <a:rPr lang="fr-FR" dirty="0"/>
              <a:t>La loyauté envers son pays dans la perspective de la promotion de la paix, de la compréhension et de la coopération sur le plan local, national et international.</a:t>
            </a:r>
          </a:p>
          <a:p>
            <a:pPr marL="342900" indent="-342900" algn="l">
              <a:buFontTx/>
              <a:buChar char="-"/>
            </a:pPr>
            <a:r>
              <a:rPr lang="fr-FR" dirty="0"/>
              <a:t>La participation au développement de la société dans le respect de la dignité de l’humanité et de l’intégrité de la nature.</a:t>
            </a:r>
          </a:p>
          <a:p>
            <a:pPr marL="342900" indent="-342900" algn="l">
              <a:buFontTx/>
              <a:buChar char="-"/>
            </a:pPr>
            <a:endParaRPr lang="fr-FR" dirty="0"/>
          </a:p>
          <a:p>
            <a:pPr algn="l"/>
            <a:r>
              <a:rPr lang="fr-FR" dirty="0"/>
              <a:t>• Devoir envers soi-même : La responsabilité de son propre développement.</a:t>
            </a:r>
            <a:endParaRPr lang="fr-BE" sz="2000" dirty="0"/>
          </a:p>
        </p:txBody>
      </p:sp>
      <p:sp>
        <p:nvSpPr>
          <p:cNvPr id="6" name="ZoneTexte 5">
            <a:extLst>
              <a:ext uri="{FF2B5EF4-FFF2-40B4-BE49-F238E27FC236}">
                <a16:creationId xmlns:a16="http://schemas.microsoft.com/office/drawing/2014/main" id="{DE3113DA-59A2-4095-987F-6BD632A23D6F}"/>
              </a:ext>
            </a:extLst>
          </p:cNvPr>
          <p:cNvSpPr txBox="1"/>
          <p:nvPr/>
        </p:nvSpPr>
        <p:spPr>
          <a:xfrm>
            <a:off x="786814" y="712711"/>
            <a:ext cx="1100137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Constitution de l’OMMS (art. II)</a:t>
            </a:r>
            <a:endParaRPr lang="fr-BE" sz="4400"/>
          </a:p>
        </p:txBody>
      </p:sp>
    </p:spTree>
    <p:extLst>
      <p:ext uri="{BB962C8B-B14F-4D97-AF65-F5344CB8AC3E}">
        <p14:creationId xmlns:p14="http://schemas.microsoft.com/office/powerpoint/2010/main" val="293498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42AE55-46BB-456A-A6BF-711E1B076017}"/>
              </a:ext>
            </a:extLst>
          </p:cNvPr>
          <p:cNvPicPr>
            <a:picLocks noChangeAspect="1"/>
          </p:cNvPicPr>
          <p:nvPr/>
        </p:nvPicPr>
        <p:blipFill>
          <a:blip r:embed="rId2"/>
          <a:stretch>
            <a:fillRect/>
          </a:stretch>
        </p:blipFill>
        <p:spPr>
          <a:xfrm>
            <a:off x="4889385" y="1250727"/>
            <a:ext cx="2407095" cy="3396984"/>
          </a:xfrm>
          <a:prstGeom prst="rect">
            <a:avLst/>
          </a:prstGeom>
        </p:spPr>
      </p:pic>
      <p:pic>
        <p:nvPicPr>
          <p:cNvPr id="3" name="Image 2">
            <a:extLst>
              <a:ext uri="{FF2B5EF4-FFF2-40B4-BE49-F238E27FC236}">
                <a16:creationId xmlns:a16="http://schemas.microsoft.com/office/drawing/2014/main" id="{0FC57630-AA52-40F9-8DA4-2916BF86939F}"/>
              </a:ext>
            </a:extLst>
          </p:cNvPr>
          <p:cNvPicPr>
            <a:picLocks noChangeAspect="1"/>
          </p:cNvPicPr>
          <p:nvPr/>
        </p:nvPicPr>
        <p:blipFill>
          <a:blip r:embed="rId3"/>
          <a:stretch>
            <a:fillRect/>
          </a:stretch>
        </p:blipFill>
        <p:spPr>
          <a:xfrm>
            <a:off x="7334382" y="1250727"/>
            <a:ext cx="2446989" cy="3396984"/>
          </a:xfrm>
          <a:prstGeom prst="rect">
            <a:avLst/>
          </a:prstGeom>
        </p:spPr>
      </p:pic>
      <p:pic>
        <p:nvPicPr>
          <p:cNvPr id="4" name="Image 3">
            <a:extLst>
              <a:ext uri="{FF2B5EF4-FFF2-40B4-BE49-F238E27FC236}">
                <a16:creationId xmlns:a16="http://schemas.microsoft.com/office/drawing/2014/main" id="{18B8B0A4-E1DF-4985-9FD8-B713386D2C1D}"/>
              </a:ext>
            </a:extLst>
          </p:cNvPr>
          <p:cNvPicPr>
            <a:picLocks noChangeAspect="1"/>
          </p:cNvPicPr>
          <p:nvPr/>
        </p:nvPicPr>
        <p:blipFill>
          <a:blip r:embed="rId4"/>
          <a:stretch>
            <a:fillRect/>
          </a:stretch>
        </p:blipFill>
        <p:spPr>
          <a:xfrm>
            <a:off x="9819273" y="1250727"/>
            <a:ext cx="2446048" cy="3396983"/>
          </a:xfrm>
          <a:prstGeom prst="rect">
            <a:avLst/>
          </a:prstGeom>
        </p:spPr>
      </p:pic>
      <p:sp>
        <p:nvSpPr>
          <p:cNvPr id="5" name="ZoneTexte 4">
            <a:extLst>
              <a:ext uri="{FF2B5EF4-FFF2-40B4-BE49-F238E27FC236}">
                <a16:creationId xmlns:a16="http://schemas.microsoft.com/office/drawing/2014/main" id="{4A523FD0-489B-458D-B2B2-88B357560A48}"/>
              </a:ext>
            </a:extLst>
          </p:cNvPr>
          <p:cNvSpPr txBox="1"/>
          <p:nvPr/>
        </p:nvSpPr>
        <p:spPr>
          <a:xfrm>
            <a:off x="649554" y="506062"/>
            <a:ext cx="11001374" cy="769441"/>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sz="4400"/>
              <a:t>Autres publications de l’OMMS</a:t>
            </a:r>
          </a:p>
        </p:txBody>
      </p:sp>
      <p:sp>
        <p:nvSpPr>
          <p:cNvPr id="6" name="ZoneTexte 5">
            <a:extLst>
              <a:ext uri="{FF2B5EF4-FFF2-40B4-BE49-F238E27FC236}">
                <a16:creationId xmlns:a16="http://schemas.microsoft.com/office/drawing/2014/main" id="{3A379E9F-4282-47D2-8ADC-9EB8875B7CC1}"/>
              </a:ext>
            </a:extLst>
          </p:cNvPr>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a:t>
            </a:r>
            <a:r>
              <a:rPr lang="fr-FR" sz="1800" b="1" i="0">
                <a:solidFill>
                  <a:srgbClr val="0B447B"/>
                </a:solidFill>
                <a:latin typeface="Muli Light" charset="0"/>
                <a:ea typeface="Muli Light" charset="0"/>
                <a:cs typeface="Muli Light" charset="0"/>
              </a:rPr>
              <a:t>dans le Scoutisme</a:t>
            </a:r>
          </a:p>
        </p:txBody>
      </p:sp>
      <p:sp>
        <p:nvSpPr>
          <p:cNvPr id="7" name="ZoneTexte 6">
            <a:extLst>
              <a:ext uri="{FF2B5EF4-FFF2-40B4-BE49-F238E27FC236}">
                <a16:creationId xmlns:a16="http://schemas.microsoft.com/office/drawing/2014/main" id="{9A23065E-89D6-41AA-B2EE-5392F8CB318C}"/>
              </a:ext>
            </a:extLst>
          </p:cNvPr>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25</a:t>
            </a:fld>
            <a:endParaRPr lang="fr-FR" sz="2800" b="1" i="0">
              <a:solidFill>
                <a:srgbClr val="F8A911"/>
              </a:solidFill>
              <a:latin typeface="Muli Black" charset="0"/>
              <a:ea typeface="Muli Black" charset="0"/>
              <a:cs typeface="Muli Black" charset="0"/>
            </a:endParaRPr>
          </a:p>
        </p:txBody>
      </p:sp>
      <p:sp>
        <p:nvSpPr>
          <p:cNvPr id="9" name="Flèche : droite 14">
            <a:extLst>
              <a:ext uri="{FF2B5EF4-FFF2-40B4-BE49-F238E27FC236}">
                <a16:creationId xmlns:a16="http://schemas.microsoft.com/office/drawing/2014/main" id="{10B369D3-5D4B-496D-8E07-1D6BA00708A9}"/>
              </a:ext>
            </a:extLst>
          </p:cNvPr>
          <p:cNvSpPr/>
          <p:nvPr/>
        </p:nvSpPr>
        <p:spPr>
          <a:xfrm rot="9575709">
            <a:off x="8961560" y="4700105"/>
            <a:ext cx="1595054" cy="427628"/>
          </a:xfrm>
          <a:prstGeom prst="rightArrow">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0" name="Ellipse 9">
            <a:extLst>
              <a:ext uri="{FF2B5EF4-FFF2-40B4-BE49-F238E27FC236}">
                <a16:creationId xmlns:a16="http://schemas.microsoft.com/office/drawing/2014/main" id="{89B2CEB6-D871-4D95-8343-082F9ED40728}"/>
              </a:ext>
            </a:extLst>
          </p:cNvPr>
          <p:cNvSpPr/>
          <p:nvPr/>
        </p:nvSpPr>
        <p:spPr>
          <a:xfrm>
            <a:off x="7115774" y="4864758"/>
            <a:ext cx="1882400" cy="956915"/>
          </a:xfrm>
          <a:prstGeom prst="ellipse">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800"/>
              <a:t>Les 5 W</a:t>
            </a:r>
          </a:p>
        </p:txBody>
      </p:sp>
      <p:sp>
        <p:nvSpPr>
          <p:cNvPr id="11" name="ZoneTexte 10">
            <a:extLst>
              <a:ext uri="{FF2B5EF4-FFF2-40B4-BE49-F238E27FC236}">
                <a16:creationId xmlns:a16="http://schemas.microsoft.com/office/drawing/2014/main" id="{551A0F41-E8E6-578D-A4EB-D4D1B8AE54ED}"/>
              </a:ext>
            </a:extLst>
          </p:cNvPr>
          <p:cNvSpPr txBox="1"/>
          <p:nvPr/>
        </p:nvSpPr>
        <p:spPr>
          <a:xfrm>
            <a:off x="365125" y="1444625"/>
            <a:ext cx="4889500"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cs typeface="Calibri"/>
              </a:rPr>
              <a:t>Développement spirituel : définition</a:t>
            </a:r>
          </a:p>
          <a:p>
            <a:endParaRPr lang="fr-FR" sz="2400">
              <a:cs typeface="Calibri"/>
            </a:endParaRPr>
          </a:p>
          <a:p>
            <a:pPr marL="285750" indent="-285750">
              <a:buFont typeface="Arial"/>
              <a:buChar char="•"/>
            </a:pPr>
            <a:r>
              <a:rPr lang="fr-FR" sz="2400">
                <a:cs typeface="Calibri"/>
              </a:rPr>
              <a:t>Acquérir une connaissance et une compréhension plus profonde de l’héritage spirituel de sa propre communauté,</a:t>
            </a:r>
          </a:p>
          <a:p>
            <a:pPr marL="285750" indent="-285750">
              <a:buFont typeface="Arial"/>
              <a:buChar char="•"/>
            </a:pPr>
            <a:r>
              <a:rPr lang="fr-FR" sz="2400">
                <a:cs typeface="Calibri"/>
              </a:rPr>
              <a:t>Découvrir la Réalité Spirituelle qui donne sens à la vie,</a:t>
            </a:r>
          </a:p>
          <a:p>
            <a:pPr marL="285750" indent="-285750">
              <a:buFont typeface="Arial"/>
              <a:buChar char="•"/>
            </a:pPr>
            <a:r>
              <a:rPr lang="fr-FR" sz="2400">
                <a:cs typeface="Calibri"/>
              </a:rPr>
              <a:t>Et en tirer des conclusions pour sa vie quotidienne,</a:t>
            </a:r>
          </a:p>
          <a:p>
            <a:pPr marL="285750" indent="-285750">
              <a:buFont typeface="Arial"/>
              <a:buChar char="•"/>
            </a:pPr>
            <a:r>
              <a:rPr lang="fr-FR" sz="2400">
                <a:cs typeface="Calibri"/>
              </a:rPr>
              <a:t>Tout en respectant les choix spirituels des autres</a:t>
            </a:r>
          </a:p>
          <a:p>
            <a:endParaRPr lang="fr-FR" sz="2400">
              <a:cs typeface="Calibri"/>
            </a:endParaRPr>
          </a:p>
          <a:p>
            <a:endParaRPr lang="fr-FR">
              <a:cs typeface="Calibri"/>
            </a:endParaRPr>
          </a:p>
          <a:p>
            <a:endParaRPr lang="fr-FR">
              <a:cs typeface="Calibri"/>
            </a:endParaRPr>
          </a:p>
          <a:p>
            <a:endParaRPr lang="fr-FR">
              <a:cs typeface="Calibri"/>
            </a:endParaRPr>
          </a:p>
          <a:p>
            <a:endParaRPr lang="fr-FR">
              <a:cs typeface="Calibri"/>
            </a:endParaRPr>
          </a:p>
          <a:p>
            <a:endParaRPr lang="fr-FR">
              <a:cs typeface="Calibri"/>
            </a:endParaRPr>
          </a:p>
        </p:txBody>
      </p:sp>
    </p:spTree>
    <p:extLst>
      <p:ext uri="{BB962C8B-B14F-4D97-AF65-F5344CB8AC3E}">
        <p14:creationId xmlns:p14="http://schemas.microsoft.com/office/powerpoint/2010/main" val="10878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A523FD0-489B-458D-B2B2-88B357560A48}"/>
              </a:ext>
            </a:extLst>
          </p:cNvPr>
          <p:cNvSpPr txBox="1"/>
          <p:nvPr/>
        </p:nvSpPr>
        <p:spPr>
          <a:xfrm>
            <a:off x="649554" y="506062"/>
            <a:ext cx="11001374" cy="769441"/>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sz="4400"/>
              <a:t>Si on regarde l’histoire du Mouvement</a:t>
            </a:r>
          </a:p>
        </p:txBody>
      </p:sp>
      <p:sp>
        <p:nvSpPr>
          <p:cNvPr id="6" name="ZoneTexte 5">
            <a:extLst>
              <a:ext uri="{FF2B5EF4-FFF2-40B4-BE49-F238E27FC236}">
                <a16:creationId xmlns:a16="http://schemas.microsoft.com/office/drawing/2014/main" id="{3A379E9F-4282-47D2-8ADC-9EB8875B7CC1}"/>
              </a:ext>
            </a:extLst>
          </p:cNvPr>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a:t>
            </a:r>
            <a:r>
              <a:rPr lang="fr-FR" sz="1800" b="1" i="0">
                <a:solidFill>
                  <a:srgbClr val="0B447B"/>
                </a:solidFill>
                <a:latin typeface="Muli Light" charset="0"/>
                <a:ea typeface="Muli Light" charset="0"/>
                <a:cs typeface="Muli Light" charset="0"/>
              </a:rPr>
              <a:t>dans le Scoutisme</a:t>
            </a:r>
          </a:p>
        </p:txBody>
      </p:sp>
      <p:sp>
        <p:nvSpPr>
          <p:cNvPr id="7" name="ZoneTexte 6">
            <a:extLst>
              <a:ext uri="{FF2B5EF4-FFF2-40B4-BE49-F238E27FC236}">
                <a16:creationId xmlns:a16="http://schemas.microsoft.com/office/drawing/2014/main" id="{9A23065E-89D6-41AA-B2EE-5392F8CB318C}"/>
              </a:ext>
            </a:extLst>
          </p:cNvPr>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26</a:t>
            </a:fld>
            <a:endParaRPr lang="fr-FR" sz="2800" b="1" i="0">
              <a:solidFill>
                <a:srgbClr val="F8A911"/>
              </a:solidFill>
              <a:latin typeface="Muli Black" charset="0"/>
              <a:ea typeface="Muli Black" charset="0"/>
              <a:cs typeface="Muli Black" charset="0"/>
            </a:endParaRPr>
          </a:p>
        </p:txBody>
      </p:sp>
      <p:sp>
        <p:nvSpPr>
          <p:cNvPr id="9" name="Flèche : droite 13">
            <a:extLst>
              <a:ext uri="{FF2B5EF4-FFF2-40B4-BE49-F238E27FC236}">
                <a16:creationId xmlns:a16="http://schemas.microsoft.com/office/drawing/2014/main" id="{A585FDB1-59B0-4388-909E-9F98799385D1}"/>
              </a:ext>
            </a:extLst>
          </p:cNvPr>
          <p:cNvSpPr/>
          <p:nvPr/>
        </p:nvSpPr>
        <p:spPr>
          <a:xfrm>
            <a:off x="6580503" y="3339981"/>
            <a:ext cx="545020" cy="279281"/>
          </a:xfrm>
          <a:prstGeom prst="rightArrow">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0" name="Flèche : droite 14">
            <a:extLst>
              <a:ext uri="{FF2B5EF4-FFF2-40B4-BE49-F238E27FC236}">
                <a16:creationId xmlns:a16="http://schemas.microsoft.com/office/drawing/2014/main" id="{268E428A-97FF-4CAB-8A88-D45BD6994C3F}"/>
              </a:ext>
            </a:extLst>
          </p:cNvPr>
          <p:cNvSpPr/>
          <p:nvPr/>
        </p:nvSpPr>
        <p:spPr>
          <a:xfrm rot="19841932">
            <a:off x="6181719" y="4260103"/>
            <a:ext cx="1229891" cy="252334"/>
          </a:xfrm>
          <a:prstGeom prst="rightArrow">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1" name="Ellipse 10">
            <a:extLst>
              <a:ext uri="{FF2B5EF4-FFF2-40B4-BE49-F238E27FC236}">
                <a16:creationId xmlns:a16="http://schemas.microsoft.com/office/drawing/2014/main" id="{B0AA4F13-E13D-4C37-8BD5-AEAA2E21AA14}"/>
              </a:ext>
            </a:extLst>
          </p:cNvPr>
          <p:cNvSpPr/>
          <p:nvPr/>
        </p:nvSpPr>
        <p:spPr>
          <a:xfrm>
            <a:off x="714291" y="2536900"/>
            <a:ext cx="2329732" cy="1701580"/>
          </a:xfrm>
          <a:prstGeom prst="ellipse">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800"/>
              <a:t>Depuis sa création</a:t>
            </a:r>
          </a:p>
        </p:txBody>
      </p:sp>
      <p:sp>
        <p:nvSpPr>
          <p:cNvPr id="12" name="Ellipse 11">
            <a:extLst>
              <a:ext uri="{FF2B5EF4-FFF2-40B4-BE49-F238E27FC236}">
                <a16:creationId xmlns:a16="http://schemas.microsoft.com/office/drawing/2014/main" id="{B5FF3DFC-951B-40B0-A7BA-5D2D314577CC}"/>
              </a:ext>
            </a:extLst>
          </p:cNvPr>
          <p:cNvSpPr/>
          <p:nvPr/>
        </p:nvSpPr>
        <p:spPr>
          <a:xfrm>
            <a:off x="3312983" y="1202647"/>
            <a:ext cx="2553695" cy="1496315"/>
          </a:xfrm>
          <a:prstGeom prst="ellipse">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200" dirty="0"/>
              <a:t>Le scoutisme est </a:t>
            </a:r>
            <a:r>
              <a:rPr lang="fr-BE" sz="2200" dirty="0" err="1"/>
              <a:t>multi-confessionnel</a:t>
            </a:r>
            <a:r>
              <a:rPr lang="fr-BE" sz="2200" dirty="0"/>
              <a:t>.</a:t>
            </a:r>
          </a:p>
        </p:txBody>
      </p:sp>
      <p:sp>
        <p:nvSpPr>
          <p:cNvPr id="13" name="Ellipse 12">
            <a:extLst>
              <a:ext uri="{FF2B5EF4-FFF2-40B4-BE49-F238E27FC236}">
                <a16:creationId xmlns:a16="http://schemas.microsoft.com/office/drawing/2014/main" id="{0F93F821-0919-4BBC-BCB5-46741D8A9823}"/>
              </a:ext>
            </a:extLst>
          </p:cNvPr>
          <p:cNvSpPr/>
          <p:nvPr/>
        </p:nvSpPr>
        <p:spPr>
          <a:xfrm>
            <a:off x="3602381" y="2698962"/>
            <a:ext cx="2866545" cy="1701580"/>
          </a:xfrm>
          <a:prstGeom prst="ellipse">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200" dirty="0"/>
              <a:t>Le prosélytisme n’est pas acceptable.</a:t>
            </a:r>
          </a:p>
        </p:txBody>
      </p:sp>
      <p:sp>
        <p:nvSpPr>
          <p:cNvPr id="14" name="Ellipse 13">
            <a:extLst>
              <a:ext uri="{FF2B5EF4-FFF2-40B4-BE49-F238E27FC236}">
                <a16:creationId xmlns:a16="http://schemas.microsoft.com/office/drawing/2014/main" id="{FADAB83A-28C3-40F2-870E-83B1DEA86AE4}"/>
              </a:ext>
            </a:extLst>
          </p:cNvPr>
          <p:cNvSpPr/>
          <p:nvPr/>
        </p:nvSpPr>
        <p:spPr>
          <a:xfrm>
            <a:off x="2780331" y="4449107"/>
            <a:ext cx="3697357" cy="1374894"/>
          </a:xfrm>
          <a:prstGeom prst="ellipse">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200" dirty="0"/>
              <a:t>Croire en Dieu n’est pas obligatoire.</a:t>
            </a:r>
          </a:p>
        </p:txBody>
      </p:sp>
      <p:sp>
        <p:nvSpPr>
          <p:cNvPr id="15" name="Flèche : droite 9">
            <a:extLst>
              <a:ext uri="{FF2B5EF4-FFF2-40B4-BE49-F238E27FC236}">
                <a16:creationId xmlns:a16="http://schemas.microsoft.com/office/drawing/2014/main" id="{0C4A3C0D-F1AF-4307-9228-00A3A81BC694}"/>
              </a:ext>
            </a:extLst>
          </p:cNvPr>
          <p:cNvSpPr/>
          <p:nvPr/>
        </p:nvSpPr>
        <p:spPr>
          <a:xfrm rot="19841932">
            <a:off x="2736660" y="2340511"/>
            <a:ext cx="732673" cy="279281"/>
          </a:xfrm>
          <a:prstGeom prst="rightArrow">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6" name="Flèche : droite 10">
            <a:extLst>
              <a:ext uri="{FF2B5EF4-FFF2-40B4-BE49-F238E27FC236}">
                <a16:creationId xmlns:a16="http://schemas.microsoft.com/office/drawing/2014/main" id="{03E059ED-EA82-4BE5-A001-8765E60C0479}"/>
              </a:ext>
            </a:extLst>
          </p:cNvPr>
          <p:cNvSpPr/>
          <p:nvPr/>
        </p:nvSpPr>
        <p:spPr>
          <a:xfrm>
            <a:off x="3102996" y="3339981"/>
            <a:ext cx="465813" cy="279281"/>
          </a:xfrm>
          <a:prstGeom prst="rightArrow">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7" name="Flèche : droite 11">
            <a:extLst>
              <a:ext uri="{FF2B5EF4-FFF2-40B4-BE49-F238E27FC236}">
                <a16:creationId xmlns:a16="http://schemas.microsoft.com/office/drawing/2014/main" id="{C8396105-6438-45A4-A8BE-564B8159EC8B}"/>
              </a:ext>
            </a:extLst>
          </p:cNvPr>
          <p:cNvSpPr/>
          <p:nvPr/>
        </p:nvSpPr>
        <p:spPr>
          <a:xfrm rot="2208665">
            <a:off x="2437942" y="4326309"/>
            <a:ext cx="732673" cy="279281"/>
          </a:xfrm>
          <a:prstGeom prst="rightArrow">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8" name="Flèche : droite 12">
            <a:extLst>
              <a:ext uri="{FF2B5EF4-FFF2-40B4-BE49-F238E27FC236}">
                <a16:creationId xmlns:a16="http://schemas.microsoft.com/office/drawing/2014/main" id="{EE1C7016-927E-49AA-98A7-C18D39745DF4}"/>
              </a:ext>
            </a:extLst>
          </p:cNvPr>
          <p:cNvSpPr/>
          <p:nvPr/>
        </p:nvSpPr>
        <p:spPr>
          <a:xfrm rot="1596304">
            <a:off x="5778534" y="2379855"/>
            <a:ext cx="1711819" cy="286234"/>
          </a:xfrm>
          <a:prstGeom prst="rightArrow">
            <a:avLst>
              <a:gd name="adj1" fmla="val 46901"/>
              <a:gd name="adj2" fmla="val 50000"/>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19" name="Ellipse 18">
            <a:extLst>
              <a:ext uri="{FF2B5EF4-FFF2-40B4-BE49-F238E27FC236}">
                <a16:creationId xmlns:a16="http://schemas.microsoft.com/office/drawing/2014/main" id="{D51A8320-FD4C-4683-996E-09A2F2000EAA}"/>
              </a:ext>
            </a:extLst>
          </p:cNvPr>
          <p:cNvSpPr/>
          <p:nvPr/>
        </p:nvSpPr>
        <p:spPr>
          <a:xfrm>
            <a:off x="7161528" y="2536900"/>
            <a:ext cx="4303152" cy="2146418"/>
          </a:xfrm>
          <a:prstGeom prst="ellipse">
            <a:avLst/>
          </a:prstGeom>
          <a:solidFill>
            <a:srgbClr val="1045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2600" dirty="0"/>
              <a:t>Le Dialogue nécessite que personne ne prétende détenir la Vérité.</a:t>
            </a:r>
          </a:p>
        </p:txBody>
      </p:sp>
    </p:spTree>
    <p:extLst>
      <p:ext uri="{BB962C8B-B14F-4D97-AF65-F5344CB8AC3E}">
        <p14:creationId xmlns:p14="http://schemas.microsoft.com/office/powerpoint/2010/main" val="17963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A523FD0-489B-458D-B2B2-88B357560A48}"/>
              </a:ext>
            </a:extLst>
          </p:cNvPr>
          <p:cNvSpPr txBox="1"/>
          <p:nvPr/>
        </p:nvSpPr>
        <p:spPr>
          <a:xfrm>
            <a:off x="649554" y="506062"/>
            <a:ext cx="11001374" cy="769441"/>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sz="4400"/>
              <a:t>Quelle est la place de la religion ?</a:t>
            </a:r>
          </a:p>
        </p:txBody>
      </p:sp>
      <p:sp>
        <p:nvSpPr>
          <p:cNvPr id="6" name="ZoneTexte 5">
            <a:extLst>
              <a:ext uri="{FF2B5EF4-FFF2-40B4-BE49-F238E27FC236}">
                <a16:creationId xmlns:a16="http://schemas.microsoft.com/office/drawing/2014/main" id="{3A379E9F-4282-47D2-8ADC-9EB8875B7CC1}"/>
              </a:ext>
            </a:extLst>
          </p:cNvPr>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a:t>
            </a:r>
            <a:r>
              <a:rPr lang="fr-FR" sz="1800" b="1" i="0">
                <a:solidFill>
                  <a:srgbClr val="0B447B"/>
                </a:solidFill>
                <a:latin typeface="Muli Light" charset="0"/>
                <a:ea typeface="Muli Light" charset="0"/>
                <a:cs typeface="Muli Light" charset="0"/>
              </a:rPr>
              <a:t>dans le Scoutisme</a:t>
            </a:r>
          </a:p>
        </p:txBody>
      </p:sp>
      <p:sp>
        <p:nvSpPr>
          <p:cNvPr id="7" name="ZoneTexte 6">
            <a:extLst>
              <a:ext uri="{FF2B5EF4-FFF2-40B4-BE49-F238E27FC236}">
                <a16:creationId xmlns:a16="http://schemas.microsoft.com/office/drawing/2014/main" id="{9A23065E-89D6-41AA-B2EE-5392F8CB318C}"/>
              </a:ext>
            </a:extLst>
          </p:cNvPr>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27</a:t>
            </a:fld>
            <a:endParaRPr lang="fr-FR" sz="2800" b="1" i="0">
              <a:solidFill>
                <a:srgbClr val="F8A911"/>
              </a:solidFill>
              <a:latin typeface="Muli Black" charset="0"/>
              <a:ea typeface="Muli Black" charset="0"/>
              <a:cs typeface="Muli Black" charset="0"/>
            </a:endParaRPr>
          </a:p>
        </p:txBody>
      </p:sp>
      <p:sp>
        <p:nvSpPr>
          <p:cNvPr id="22" name="ZoneTexte 21">
            <a:extLst>
              <a:ext uri="{FF2B5EF4-FFF2-40B4-BE49-F238E27FC236}">
                <a16:creationId xmlns:a16="http://schemas.microsoft.com/office/drawing/2014/main" id="{59999CE1-3143-4537-83D7-275F47FC02B7}"/>
              </a:ext>
            </a:extLst>
          </p:cNvPr>
          <p:cNvSpPr txBox="1"/>
          <p:nvPr/>
        </p:nvSpPr>
        <p:spPr>
          <a:xfrm>
            <a:off x="426639" y="1263074"/>
            <a:ext cx="11480226" cy="461665"/>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a:t>La religion est au développement spirituel ce que le sport est au développement physique</a:t>
            </a:r>
          </a:p>
        </p:txBody>
      </p:sp>
      <p:sp>
        <p:nvSpPr>
          <p:cNvPr id="23" name="ZoneTexte 22">
            <a:extLst>
              <a:ext uri="{FF2B5EF4-FFF2-40B4-BE49-F238E27FC236}">
                <a16:creationId xmlns:a16="http://schemas.microsoft.com/office/drawing/2014/main" id="{1A471747-75DD-43B8-AF25-7253EC601FDC}"/>
              </a:ext>
            </a:extLst>
          </p:cNvPr>
          <p:cNvSpPr txBox="1"/>
          <p:nvPr/>
        </p:nvSpPr>
        <p:spPr>
          <a:xfrm>
            <a:off x="426639" y="2196954"/>
            <a:ext cx="5099090" cy="4154984"/>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sz="4000" b="1" dirty="0"/>
              <a:t>Religion</a:t>
            </a:r>
          </a:p>
          <a:p>
            <a:pPr marL="457200" indent="-457200" algn="l">
              <a:buFont typeface="Arial" panose="020B0604020202020204" pitchFamily="34" charset="0"/>
              <a:buChar char="•"/>
            </a:pPr>
            <a:r>
              <a:rPr lang="fr-BE" sz="2800" dirty="0"/>
              <a:t>Règles</a:t>
            </a:r>
          </a:p>
          <a:p>
            <a:pPr marL="457200" indent="-457200" algn="l">
              <a:buFont typeface="Arial" panose="020B0604020202020204" pitchFamily="34" charset="0"/>
              <a:buChar char="•"/>
            </a:pPr>
            <a:r>
              <a:rPr lang="fr-BE" sz="2800" dirty="0"/>
              <a:t>Performances</a:t>
            </a:r>
          </a:p>
          <a:p>
            <a:pPr marL="457200" indent="-457200" algn="l">
              <a:buFont typeface="Arial" panose="020B0604020202020204" pitchFamily="34" charset="0"/>
              <a:buChar char="•"/>
            </a:pPr>
            <a:r>
              <a:rPr lang="fr-BE" sz="2800" dirty="0"/>
              <a:t>Institutions</a:t>
            </a:r>
          </a:p>
          <a:p>
            <a:pPr marL="457200" indent="-457200" algn="l">
              <a:buFont typeface="Arial" panose="020B0604020202020204" pitchFamily="34" charset="0"/>
              <a:buChar char="•"/>
            </a:pPr>
            <a:r>
              <a:rPr lang="fr-BE" sz="2800" dirty="0"/>
              <a:t>Culture</a:t>
            </a:r>
          </a:p>
          <a:p>
            <a:pPr marL="457200" indent="-457200" algn="l">
              <a:buFont typeface="Arial" panose="020B0604020202020204" pitchFamily="34" charset="0"/>
              <a:buChar char="•"/>
            </a:pPr>
            <a:r>
              <a:rPr lang="fr-BE" sz="2800" dirty="0"/>
              <a:t>Symboles</a:t>
            </a:r>
          </a:p>
          <a:p>
            <a:pPr marL="457200" indent="-457200" algn="l">
              <a:buFont typeface="Arial" panose="020B0604020202020204" pitchFamily="34" charset="0"/>
              <a:buChar char="•"/>
            </a:pPr>
            <a:r>
              <a:rPr lang="fr-BE" sz="2800" dirty="0"/>
              <a:t>Communautés</a:t>
            </a:r>
          </a:p>
          <a:p>
            <a:pPr marL="457200" indent="-457200" algn="l">
              <a:buFont typeface="Arial" panose="020B0604020202020204" pitchFamily="34" charset="0"/>
              <a:buChar char="•"/>
            </a:pPr>
            <a:r>
              <a:rPr lang="fr-BE" sz="2800" dirty="0"/>
              <a:t>Modèles à suivre</a:t>
            </a:r>
          </a:p>
          <a:p>
            <a:pPr marL="457200" indent="-457200" algn="l">
              <a:buFont typeface="Arial" panose="020B0604020202020204" pitchFamily="34" charset="0"/>
              <a:buChar char="•"/>
            </a:pPr>
            <a:r>
              <a:rPr lang="fr-BE" sz="2800" dirty="0"/>
              <a:t>Fanatiques</a:t>
            </a:r>
          </a:p>
        </p:txBody>
      </p:sp>
      <p:sp>
        <p:nvSpPr>
          <p:cNvPr id="24" name="ZoneTexte 23">
            <a:extLst>
              <a:ext uri="{FF2B5EF4-FFF2-40B4-BE49-F238E27FC236}">
                <a16:creationId xmlns:a16="http://schemas.microsoft.com/office/drawing/2014/main" id="{7CF4DA2F-1FC3-42C0-9E7A-F8B4C81B9EDA}"/>
              </a:ext>
            </a:extLst>
          </p:cNvPr>
          <p:cNvSpPr txBox="1"/>
          <p:nvPr/>
        </p:nvSpPr>
        <p:spPr>
          <a:xfrm>
            <a:off x="6166752" y="2196954"/>
            <a:ext cx="5099090" cy="4585871"/>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sz="4000" b="1" dirty="0"/>
              <a:t>Sport</a:t>
            </a:r>
          </a:p>
          <a:p>
            <a:pPr marL="457200" indent="-457200" algn="l">
              <a:buFont typeface="Arial" panose="020B0604020202020204" pitchFamily="34" charset="0"/>
              <a:buChar char="•"/>
            </a:pPr>
            <a:r>
              <a:rPr lang="fr-BE" sz="2800" dirty="0"/>
              <a:t>Règles</a:t>
            </a:r>
          </a:p>
          <a:p>
            <a:pPr marL="457200" indent="-457200" algn="l">
              <a:buFont typeface="Arial" panose="020B0604020202020204" pitchFamily="34" charset="0"/>
              <a:buChar char="•"/>
            </a:pPr>
            <a:r>
              <a:rPr lang="fr-BE" sz="2800" dirty="0"/>
              <a:t>Performances</a:t>
            </a:r>
          </a:p>
          <a:p>
            <a:pPr marL="457200" indent="-457200" algn="l">
              <a:buFont typeface="Arial" panose="020B0604020202020204" pitchFamily="34" charset="0"/>
              <a:buChar char="•"/>
            </a:pPr>
            <a:r>
              <a:rPr lang="fr-BE" sz="2800" dirty="0"/>
              <a:t>Institutions</a:t>
            </a:r>
          </a:p>
          <a:p>
            <a:pPr marL="457200" indent="-457200" algn="l">
              <a:buFont typeface="Arial" panose="020B0604020202020204" pitchFamily="34" charset="0"/>
              <a:buChar char="•"/>
            </a:pPr>
            <a:r>
              <a:rPr lang="fr-BE" sz="2800" dirty="0"/>
              <a:t>Culture</a:t>
            </a:r>
          </a:p>
          <a:p>
            <a:pPr marL="457200" indent="-457200" algn="l">
              <a:buFont typeface="Arial" panose="020B0604020202020204" pitchFamily="34" charset="0"/>
              <a:buChar char="•"/>
            </a:pPr>
            <a:r>
              <a:rPr lang="fr-BE" sz="2800" dirty="0"/>
              <a:t>Symboles</a:t>
            </a:r>
          </a:p>
          <a:p>
            <a:pPr marL="457200" indent="-457200" algn="l">
              <a:buFont typeface="Arial" panose="020B0604020202020204" pitchFamily="34" charset="0"/>
              <a:buChar char="•"/>
            </a:pPr>
            <a:r>
              <a:rPr lang="fr-BE" sz="2800" dirty="0"/>
              <a:t>Communautés</a:t>
            </a:r>
          </a:p>
          <a:p>
            <a:pPr marL="457200" indent="-457200" algn="l">
              <a:buFont typeface="Arial" panose="020B0604020202020204" pitchFamily="34" charset="0"/>
              <a:buChar char="•"/>
            </a:pPr>
            <a:r>
              <a:rPr lang="fr-BE" sz="2800" dirty="0"/>
              <a:t>Modèles à suivre</a:t>
            </a:r>
          </a:p>
          <a:p>
            <a:pPr marL="457200" indent="-457200" algn="l">
              <a:buFont typeface="Arial" panose="020B0604020202020204" pitchFamily="34" charset="0"/>
              <a:buChar char="•"/>
            </a:pPr>
            <a:r>
              <a:rPr lang="fr-BE" sz="2800" dirty="0"/>
              <a:t>Fanatiques</a:t>
            </a:r>
          </a:p>
          <a:p>
            <a:pPr algn="l"/>
            <a:endParaRPr lang="fr-BE" sz="2800" dirty="0"/>
          </a:p>
        </p:txBody>
      </p:sp>
    </p:spTree>
    <p:extLst>
      <p:ext uri="{BB962C8B-B14F-4D97-AF65-F5344CB8AC3E}">
        <p14:creationId xmlns:p14="http://schemas.microsoft.com/office/powerpoint/2010/main" val="32168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4">
                                            <p:txEl>
                                              <p:pRg st="3" end="3"/>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4">
                                            <p:txEl>
                                              <p:pRg st="5" end="5"/>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4">
                                            <p:txEl>
                                              <p:pRg st="7" end="7"/>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A523FD0-489B-458D-B2B2-88B357560A48}"/>
              </a:ext>
            </a:extLst>
          </p:cNvPr>
          <p:cNvSpPr txBox="1"/>
          <p:nvPr/>
        </p:nvSpPr>
        <p:spPr>
          <a:xfrm>
            <a:off x="649554" y="506062"/>
            <a:ext cx="11001374" cy="769441"/>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BE" sz="4400" dirty="0"/>
              <a:t>Quelles ressources ?</a:t>
            </a:r>
          </a:p>
        </p:txBody>
      </p:sp>
      <p:sp>
        <p:nvSpPr>
          <p:cNvPr id="6" name="ZoneTexte 5">
            <a:extLst>
              <a:ext uri="{FF2B5EF4-FFF2-40B4-BE49-F238E27FC236}">
                <a16:creationId xmlns:a16="http://schemas.microsoft.com/office/drawing/2014/main" id="{3A379E9F-4282-47D2-8ADC-9EB8875B7CC1}"/>
              </a:ext>
            </a:extLst>
          </p:cNvPr>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a:t>
            </a:r>
            <a:r>
              <a:rPr lang="fr-FR" sz="1800" b="1" i="0">
                <a:solidFill>
                  <a:srgbClr val="0B447B"/>
                </a:solidFill>
                <a:latin typeface="Muli Light" charset="0"/>
                <a:ea typeface="Muli Light" charset="0"/>
                <a:cs typeface="Muli Light" charset="0"/>
              </a:rPr>
              <a:t>dans le Scoutisme</a:t>
            </a:r>
          </a:p>
        </p:txBody>
      </p:sp>
      <p:sp>
        <p:nvSpPr>
          <p:cNvPr id="7" name="ZoneTexte 6">
            <a:extLst>
              <a:ext uri="{FF2B5EF4-FFF2-40B4-BE49-F238E27FC236}">
                <a16:creationId xmlns:a16="http://schemas.microsoft.com/office/drawing/2014/main" id="{9A23065E-89D6-41AA-B2EE-5392F8CB318C}"/>
              </a:ext>
            </a:extLst>
          </p:cNvPr>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28</a:t>
            </a:fld>
            <a:endParaRPr lang="fr-FR" sz="2800" b="1" i="0">
              <a:solidFill>
                <a:srgbClr val="F8A911"/>
              </a:solidFill>
              <a:latin typeface="Muli Black" charset="0"/>
              <a:ea typeface="Muli Black" charset="0"/>
              <a:cs typeface="Muli Black" charset="0"/>
            </a:endParaRPr>
          </a:p>
        </p:txBody>
      </p:sp>
      <p:sp>
        <p:nvSpPr>
          <p:cNvPr id="23" name="ZoneTexte 22">
            <a:extLst>
              <a:ext uri="{FF2B5EF4-FFF2-40B4-BE49-F238E27FC236}">
                <a16:creationId xmlns:a16="http://schemas.microsoft.com/office/drawing/2014/main" id="{1A471747-75DD-43B8-AF25-7253EC601FDC}"/>
              </a:ext>
            </a:extLst>
          </p:cNvPr>
          <p:cNvSpPr txBox="1"/>
          <p:nvPr/>
        </p:nvSpPr>
        <p:spPr>
          <a:xfrm>
            <a:off x="786814" y="1694839"/>
            <a:ext cx="10252661" cy="1384995"/>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marL="457200" indent="-457200" algn="l">
              <a:buFont typeface="Arial" panose="020B0604020202020204" pitchFamily="34" charset="0"/>
              <a:buChar char="•"/>
            </a:pPr>
            <a:r>
              <a:rPr lang="fr-BE" sz="2800" dirty="0">
                <a:hlinkClick r:id="rId2"/>
              </a:rPr>
              <a:t>https://lesscouts.be/fr/le-scoutisme/la-federation-les-scouts/la-spiritualite-dans-le-scoutisme</a:t>
            </a:r>
            <a:endParaRPr lang="fr-BE" sz="2800" dirty="0"/>
          </a:p>
          <a:p>
            <a:pPr marL="457200" indent="-457200" algn="l">
              <a:buFont typeface="Arial" panose="020B0604020202020204" pitchFamily="34" charset="0"/>
              <a:buChar char="•"/>
            </a:pPr>
            <a:endParaRPr lang="fr-BE" sz="2800" dirty="0"/>
          </a:p>
        </p:txBody>
      </p:sp>
    </p:spTree>
    <p:extLst>
      <p:ext uri="{BB962C8B-B14F-4D97-AF65-F5344CB8AC3E}">
        <p14:creationId xmlns:p14="http://schemas.microsoft.com/office/powerpoint/2010/main" val="253144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82080" y="1234955"/>
            <a:ext cx="10008772" cy="3785652"/>
          </a:xfrm>
          <a:prstGeom prst="rect">
            <a:avLst/>
          </a:prstGeom>
          <a:noFill/>
        </p:spPr>
        <p:txBody>
          <a:bodyPr wrap="square" rtlCol="0">
            <a:spAutoFit/>
          </a:bodyPr>
          <a:lstStyle/>
          <a:p>
            <a:pPr algn="ctr"/>
            <a:r>
              <a:rPr lang="fr-FR" sz="6000" b="1" dirty="0">
                <a:solidFill>
                  <a:srgbClr val="0B447B"/>
                </a:solidFill>
                <a:latin typeface="Muli Black" charset="0"/>
                <a:ea typeface="Muli Black" charset="0"/>
                <a:cs typeface="Muli Black" charset="0"/>
              </a:rPr>
              <a:t>Merci pour votre attention</a:t>
            </a:r>
          </a:p>
          <a:p>
            <a:pPr algn="ctr"/>
            <a:endParaRPr lang="fr-FR" sz="6000" b="1" i="0" dirty="0">
              <a:solidFill>
                <a:srgbClr val="0B447B"/>
              </a:solidFill>
              <a:latin typeface="Muli Black" charset="0"/>
              <a:ea typeface="Muli Black" charset="0"/>
              <a:cs typeface="Muli Black" charset="0"/>
            </a:endParaRPr>
          </a:p>
          <a:p>
            <a:pPr algn="ctr"/>
            <a:r>
              <a:rPr lang="fr-FR" sz="6000" b="1" i="0" dirty="0">
                <a:solidFill>
                  <a:srgbClr val="0B447B"/>
                </a:solidFill>
                <a:latin typeface="Muli Black" charset="0"/>
                <a:ea typeface="Muli Black" charset="0"/>
                <a:cs typeface="Muli Black" charset="0"/>
              </a:rPr>
              <a:t>Que votre quête de sens soit agréable !</a:t>
            </a:r>
          </a:p>
        </p:txBody>
      </p:sp>
    </p:spTree>
    <p:extLst>
      <p:ext uri="{BB962C8B-B14F-4D97-AF65-F5344CB8AC3E}">
        <p14:creationId xmlns:p14="http://schemas.microsoft.com/office/powerpoint/2010/main" val="189265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rgbClr val="0A4275"/>
                </a:solidFill>
              </a:rPr>
              <a:t>ACCES à la dimension spirituelle</a:t>
            </a:r>
          </a:p>
        </p:txBody>
      </p:sp>
      <p:sp>
        <p:nvSpPr>
          <p:cNvPr id="6" name="ZoneTexte 5">
            <a:extLst>
              <a:ext uri="{FF2B5EF4-FFF2-40B4-BE49-F238E27FC236}">
                <a16:creationId xmlns:a16="http://schemas.microsoft.com/office/drawing/2014/main" id="{CE1EB70A-A9BF-4AF3-B38C-16441351DC40}"/>
              </a:ext>
            </a:extLst>
          </p:cNvPr>
          <p:cNvSpPr txBox="1"/>
          <p:nvPr/>
        </p:nvSpPr>
        <p:spPr>
          <a:xfrm>
            <a:off x="628650" y="1609725"/>
            <a:ext cx="10382249" cy="3970318"/>
          </a:xfrm>
          <a:prstGeom prst="rect">
            <a:avLst/>
          </a:prstGeom>
          <a:noFill/>
        </p:spPr>
        <p:txBody>
          <a:bodyPr wrap="square" rtlCol="0">
            <a:spAutoFit/>
          </a:bodyPr>
          <a:lstStyle/>
          <a:p>
            <a:r>
              <a:rPr lang="fr-BE" sz="3600" dirty="0">
                <a:solidFill>
                  <a:srgbClr val="0A4275"/>
                </a:solidFill>
              </a:rPr>
              <a:t>Ou le modèle des 5W de l’Organisation Mondiale</a:t>
            </a:r>
          </a:p>
          <a:p>
            <a:pPr marL="285750" indent="-285750">
              <a:buFont typeface="Arial" panose="020B0604020202020204" pitchFamily="34" charset="0"/>
              <a:buChar char="•"/>
            </a:pPr>
            <a:r>
              <a:rPr lang="fr-BE" sz="3600" dirty="0">
                <a:solidFill>
                  <a:srgbClr val="0A4275"/>
                </a:solidFill>
              </a:rPr>
              <a:t>On va se répartir en groupes.</a:t>
            </a:r>
          </a:p>
          <a:p>
            <a:pPr marL="285750" indent="-285750">
              <a:buFont typeface="Arial" panose="020B0604020202020204" pitchFamily="34" charset="0"/>
              <a:buChar char="•"/>
            </a:pPr>
            <a:r>
              <a:rPr lang="fr-BE" sz="3600" dirty="0">
                <a:solidFill>
                  <a:srgbClr val="0A4275"/>
                </a:solidFill>
              </a:rPr>
              <a:t>Chaque groupe va recevoir une feuille avec des questions sur un W.</a:t>
            </a:r>
          </a:p>
          <a:p>
            <a:pPr marL="285750" indent="-285750">
              <a:buFont typeface="Arial" panose="020B0604020202020204" pitchFamily="34" charset="0"/>
              <a:buChar char="•"/>
            </a:pPr>
            <a:r>
              <a:rPr lang="fr-BE" sz="3600" dirty="0">
                <a:solidFill>
                  <a:srgbClr val="0A4275"/>
                </a:solidFill>
              </a:rPr>
              <a:t>Chacun fouille dans ses souvenirs (scouts ou non), un moment et le raconte aux autres.</a:t>
            </a:r>
          </a:p>
          <a:p>
            <a:pPr marL="285750" indent="-285750">
              <a:buFont typeface="Arial" panose="020B0604020202020204" pitchFamily="34" charset="0"/>
              <a:buChar char="•"/>
            </a:pPr>
            <a:r>
              <a:rPr lang="fr-BE" sz="3600" dirty="0">
                <a:solidFill>
                  <a:srgbClr val="0A4275"/>
                </a:solidFill>
              </a:rPr>
              <a:t>Chaque groupe expliquera ensuite aux autres son W.</a:t>
            </a:r>
          </a:p>
        </p:txBody>
      </p:sp>
      <p:sp>
        <p:nvSpPr>
          <p:cNvPr id="5" name="ZoneTexte 4">
            <a:extLst>
              <a:ext uri="{FF2B5EF4-FFF2-40B4-BE49-F238E27FC236}">
                <a16:creationId xmlns:a16="http://schemas.microsoft.com/office/drawing/2014/main" id="{F224DB18-7187-4CA6-B5FE-48FF382E8F60}"/>
              </a:ext>
            </a:extLst>
          </p:cNvPr>
          <p:cNvSpPr txBox="1"/>
          <p:nvPr/>
        </p:nvSpPr>
        <p:spPr>
          <a:xfrm>
            <a:off x="285014" y="6074031"/>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3</a:t>
            </a:fld>
            <a:endParaRPr lang="fr-FR" sz="2800" b="1" i="0">
              <a:solidFill>
                <a:srgbClr val="F8A911"/>
              </a:solidFill>
              <a:latin typeface="Muli Black" charset="0"/>
              <a:ea typeface="Muli Black" charset="0"/>
              <a:cs typeface="Muli Black" charset="0"/>
            </a:endParaRPr>
          </a:p>
        </p:txBody>
      </p:sp>
    </p:spTree>
    <p:extLst>
      <p:ext uri="{BB962C8B-B14F-4D97-AF65-F5344CB8AC3E}">
        <p14:creationId xmlns:p14="http://schemas.microsoft.com/office/powerpoint/2010/main" val="345385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4800" b="1">
                <a:solidFill>
                  <a:srgbClr val="0A4275"/>
                </a:solidFill>
              </a:rPr>
              <a:t>Accueil - </a:t>
            </a:r>
            <a:r>
              <a:rPr lang="fr-FR" sz="4800" b="1" err="1">
                <a:solidFill>
                  <a:srgbClr val="0A4275"/>
                </a:solidFill>
              </a:rPr>
              <a:t>Welcome</a:t>
            </a:r>
            <a:endParaRPr lang="fr-FR" sz="4800" b="1">
              <a:solidFill>
                <a:srgbClr val="0A4275"/>
              </a:solidFill>
            </a:endParaRPr>
          </a:p>
        </p:txBody>
      </p:sp>
      <p:sp>
        <p:nvSpPr>
          <p:cNvPr id="5" name="ZoneTexte 4">
            <a:extLst>
              <a:ext uri="{FF2B5EF4-FFF2-40B4-BE49-F238E27FC236}">
                <a16:creationId xmlns:a16="http://schemas.microsoft.com/office/drawing/2014/main" id="{16B22865-34C7-4C8E-8B20-83545E8101E3}"/>
              </a:ext>
            </a:extLst>
          </p:cNvPr>
          <p:cNvSpPr txBox="1"/>
          <p:nvPr/>
        </p:nvSpPr>
        <p:spPr>
          <a:xfrm>
            <a:off x="1394302" y="1609725"/>
            <a:ext cx="10035698" cy="4524315"/>
          </a:xfrm>
          <a:prstGeom prst="rect">
            <a:avLst/>
          </a:prstGeom>
          <a:noFill/>
        </p:spPr>
        <p:txBody>
          <a:bodyPr wrap="square" lIns="91440" tIns="45720" rIns="91440" bIns="45720" rtlCol="0" anchor="t">
            <a:spAutoFit/>
          </a:bodyPr>
          <a:lstStyle/>
          <a:p>
            <a:pPr algn="just"/>
            <a:r>
              <a:rPr lang="fr-BE" sz="3600">
                <a:solidFill>
                  <a:srgbClr val="0A4275"/>
                </a:solidFill>
              </a:rPr>
              <a:t>Trouve un moment dans tes souvenirs scouts où…</a:t>
            </a:r>
          </a:p>
          <a:p>
            <a:pPr marL="285750" indent="-285750" algn="just">
              <a:buFont typeface="Arial" panose="020B0604020202020204" pitchFamily="34" charset="0"/>
              <a:buChar char="•"/>
            </a:pPr>
            <a:r>
              <a:rPr lang="fr-BE" sz="3600">
                <a:solidFill>
                  <a:srgbClr val="0A4275"/>
                </a:solidFill>
              </a:rPr>
              <a:t>tu as ressenti que tu étais </a:t>
            </a:r>
            <a:r>
              <a:rPr lang="fr-BE" sz="3600" err="1">
                <a:solidFill>
                  <a:srgbClr val="0A4275"/>
                </a:solidFill>
              </a:rPr>
              <a:t>accueilli·e</a:t>
            </a:r>
            <a:r>
              <a:rPr lang="fr-BE" sz="3600">
                <a:solidFill>
                  <a:srgbClr val="0A4275"/>
                </a:solidFill>
              </a:rPr>
              <a:t> tel ou telle que tu étais ?</a:t>
            </a:r>
          </a:p>
          <a:p>
            <a:pPr marL="285750" indent="-285750" algn="just">
              <a:buFont typeface="Arial" panose="020B0604020202020204" pitchFamily="34" charset="0"/>
              <a:buChar char="•"/>
            </a:pPr>
            <a:r>
              <a:rPr lang="fr-BE" sz="3600">
                <a:solidFill>
                  <a:srgbClr val="0A4275"/>
                </a:solidFill>
              </a:rPr>
              <a:t>tu t’es </a:t>
            </a:r>
            <a:r>
              <a:rPr lang="fr-BE" sz="3600" err="1">
                <a:solidFill>
                  <a:srgbClr val="0A4275"/>
                </a:solidFill>
              </a:rPr>
              <a:t>senti·e</a:t>
            </a:r>
            <a:r>
              <a:rPr lang="fr-BE" sz="3600">
                <a:solidFill>
                  <a:srgbClr val="0A4275"/>
                </a:solidFill>
              </a:rPr>
              <a:t> profondément </a:t>
            </a:r>
            <a:r>
              <a:rPr lang="fr-BE" sz="3600" err="1">
                <a:solidFill>
                  <a:srgbClr val="0A4275"/>
                </a:solidFill>
              </a:rPr>
              <a:t>écouté·e</a:t>
            </a:r>
            <a:r>
              <a:rPr lang="fr-BE" sz="3600">
                <a:solidFill>
                  <a:srgbClr val="0A4275"/>
                </a:solidFill>
              </a:rPr>
              <a:t> ?</a:t>
            </a:r>
          </a:p>
          <a:p>
            <a:pPr marL="285750" indent="-285750" algn="just">
              <a:buFont typeface="Arial" panose="020B0604020202020204" pitchFamily="34" charset="0"/>
              <a:buChar char="•"/>
            </a:pPr>
            <a:r>
              <a:rPr lang="fr-BE" sz="3600">
                <a:solidFill>
                  <a:srgbClr val="0A4275"/>
                </a:solidFill>
              </a:rPr>
              <a:t>tu étais dans la peine et tu as ressenti une profonde compassion émanant de quelqu’un ?</a:t>
            </a:r>
          </a:p>
          <a:p>
            <a:pPr algn="just"/>
            <a:endParaRPr lang="fr-BE" sz="3600">
              <a:solidFill>
                <a:srgbClr val="0A4275"/>
              </a:solidFill>
            </a:endParaRPr>
          </a:p>
          <a:p>
            <a:pPr algn="just"/>
            <a:r>
              <a:rPr lang="fr-BE" sz="3600">
                <a:solidFill>
                  <a:srgbClr val="0A4275"/>
                </a:solidFill>
              </a:rPr>
              <a:t>Ou inversement. </a:t>
            </a:r>
          </a:p>
        </p:txBody>
      </p:sp>
      <p:sp>
        <p:nvSpPr>
          <p:cNvPr id="6" name="ZoneTexte 5">
            <a:extLst>
              <a:ext uri="{FF2B5EF4-FFF2-40B4-BE49-F238E27FC236}">
                <a16:creationId xmlns:a16="http://schemas.microsoft.com/office/drawing/2014/main" id="{350FD498-F5CB-41D9-B89B-09D0CCA87D34}"/>
              </a:ext>
            </a:extLst>
          </p:cNvPr>
          <p:cNvSpPr txBox="1"/>
          <p:nvPr/>
        </p:nvSpPr>
        <p:spPr>
          <a:xfrm>
            <a:off x="285014" y="6074031"/>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4</a:t>
            </a:fld>
            <a:endParaRPr lang="fr-FR" sz="2800" b="1" i="0">
              <a:solidFill>
                <a:srgbClr val="F8A911"/>
              </a:solidFill>
              <a:latin typeface="Muli Black" charset="0"/>
              <a:ea typeface="Muli Black" charset="0"/>
              <a:cs typeface="Muli Black" charset="0"/>
            </a:endParaRPr>
          </a:p>
        </p:txBody>
      </p:sp>
    </p:spTree>
    <p:extLst>
      <p:ext uri="{BB962C8B-B14F-4D97-AF65-F5344CB8AC3E}">
        <p14:creationId xmlns:p14="http://schemas.microsoft.com/office/powerpoint/2010/main" val="38694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rgbClr val="0A4275"/>
                </a:solidFill>
              </a:rPr>
              <a:t>Célébration - </a:t>
            </a:r>
            <a:r>
              <a:rPr lang="fr-FR" sz="4800" b="1" err="1">
                <a:solidFill>
                  <a:srgbClr val="0A4275"/>
                </a:solidFill>
              </a:rPr>
              <a:t>Worship</a:t>
            </a:r>
            <a:endParaRPr lang="fr-FR" sz="4800" b="1">
              <a:solidFill>
                <a:srgbClr val="0A4275"/>
              </a:solidFill>
            </a:endParaRPr>
          </a:p>
        </p:txBody>
      </p:sp>
      <p:sp>
        <p:nvSpPr>
          <p:cNvPr id="5" name="ZoneTexte 4">
            <a:extLst>
              <a:ext uri="{FF2B5EF4-FFF2-40B4-BE49-F238E27FC236}">
                <a16:creationId xmlns:a16="http://schemas.microsoft.com/office/drawing/2014/main" id="{7E588D5B-AE18-48FE-BC3F-A34418DB5AFC}"/>
              </a:ext>
            </a:extLst>
          </p:cNvPr>
          <p:cNvSpPr txBox="1"/>
          <p:nvPr/>
        </p:nvSpPr>
        <p:spPr>
          <a:xfrm>
            <a:off x="1394302" y="1609725"/>
            <a:ext cx="10035698" cy="5078313"/>
          </a:xfrm>
          <a:prstGeom prst="rect">
            <a:avLst/>
          </a:prstGeom>
          <a:noFill/>
        </p:spPr>
        <p:txBody>
          <a:bodyPr wrap="square" lIns="91440" tIns="45720" rIns="91440" bIns="45720" rtlCol="0" anchor="t">
            <a:spAutoFit/>
          </a:bodyPr>
          <a:lstStyle/>
          <a:p>
            <a:pPr algn="just"/>
            <a:r>
              <a:rPr lang="fr-BE" sz="3600">
                <a:solidFill>
                  <a:srgbClr val="0A4275"/>
                </a:solidFill>
              </a:rPr>
              <a:t>Trouve un moment dans tes souvenirs scouts où…</a:t>
            </a:r>
          </a:p>
          <a:p>
            <a:pPr marL="285750" indent="-285750" algn="just">
              <a:buFont typeface="Arial" panose="020B0604020202020204" pitchFamily="34" charset="0"/>
              <a:buChar char="•"/>
            </a:pPr>
            <a:r>
              <a:rPr lang="fr-BE" sz="3600">
                <a:solidFill>
                  <a:srgbClr val="0A4275"/>
                </a:solidFill>
              </a:rPr>
              <a:t>tu as eu l’impression de participer à quelque chose de « plus grand que toi » ?</a:t>
            </a:r>
            <a:endParaRPr lang="fr-BE" sz="3600">
              <a:solidFill>
                <a:srgbClr val="0A4275"/>
              </a:solidFill>
              <a:ea typeface="Calibri"/>
              <a:cs typeface="Calibri"/>
            </a:endParaRPr>
          </a:p>
          <a:p>
            <a:pPr marL="285750" indent="-285750" algn="just">
              <a:buFont typeface="Arial" panose="020B0604020202020204" pitchFamily="34" charset="0"/>
              <a:buChar char="•"/>
            </a:pPr>
            <a:r>
              <a:rPr lang="fr-BE" sz="3600">
                <a:solidFill>
                  <a:srgbClr val="0A4275"/>
                </a:solidFill>
              </a:rPr>
              <a:t>tu as participé à une cérémonie qui a « résonné » en toi ?</a:t>
            </a:r>
          </a:p>
          <a:p>
            <a:pPr marL="285750" indent="-285750" algn="just">
              <a:buFont typeface="Arial" panose="020B0604020202020204" pitchFamily="34" charset="0"/>
              <a:buChar char="•"/>
            </a:pPr>
            <a:r>
              <a:rPr lang="fr-BE" sz="3600">
                <a:solidFill>
                  <a:srgbClr val="0A4275"/>
                </a:solidFill>
              </a:rPr>
              <a:t>tu as utilisé un rituel ancien pour exprimer une émotion comme la gratitude ou le chagrin ?</a:t>
            </a:r>
          </a:p>
          <a:p>
            <a:pPr algn="just"/>
            <a:endParaRPr lang="fr-BE" sz="3600">
              <a:solidFill>
                <a:srgbClr val="0A4275"/>
              </a:solidFill>
            </a:endParaRPr>
          </a:p>
          <a:p>
            <a:pPr algn="just"/>
            <a:endParaRPr lang="fr-BE" sz="3600">
              <a:solidFill>
                <a:srgbClr val="0A4275"/>
              </a:solidFill>
            </a:endParaRPr>
          </a:p>
        </p:txBody>
      </p:sp>
      <p:sp>
        <p:nvSpPr>
          <p:cNvPr id="6" name="ZoneTexte 5">
            <a:extLst>
              <a:ext uri="{FF2B5EF4-FFF2-40B4-BE49-F238E27FC236}">
                <a16:creationId xmlns:a16="http://schemas.microsoft.com/office/drawing/2014/main" id="{C0505179-C691-4D6F-9146-D2A1278E6BE5}"/>
              </a:ext>
            </a:extLst>
          </p:cNvPr>
          <p:cNvSpPr txBox="1"/>
          <p:nvPr/>
        </p:nvSpPr>
        <p:spPr>
          <a:xfrm>
            <a:off x="285014" y="6074031"/>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5</a:t>
            </a:fld>
            <a:endParaRPr lang="fr-FR" sz="2800" b="1" i="0">
              <a:solidFill>
                <a:srgbClr val="F8A911"/>
              </a:solidFill>
              <a:latin typeface="Muli Black" charset="0"/>
              <a:ea typeface="Muli Black" charset="0"/>
              <a:cs typeface="Muli Black" charset="0"/>
            </a:endParaRPr>
          </a:p>
        </p:txBody>
      </p:sp>
    </p:spTree>
    <p:extLst>
      <p:ext uri="{BB962C8B-B14F-4D97-AF65-F5344CB8AC3E}">
        <p14:creationId xmlns:p14="http://schemas.microsoft.com/office/powerpoint/2010/main" val="54129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rgbClr val="0A4275"/>
                </a:solidFill>
              </a:rPr>
              <a:t>Création - Work</a:t>
            </a:r>
          </a:p>
        </p:txBody>
      </p:sp>
      <p:sp>
        <p:nvSpPr>
          <p:cNvPr id="5" name="ZoneTexte 4">
            <a:extLst>
              <a:ext uri="{FF2B5EF4-FFF2-40B4-BE49-F238E27FC236}">
                <a16:creationId xmlns:a16="http://schemas.microsoft.com/office/drawing/2014/main" id="{A5DF81DD-2CB0-49D1-B770-DE5C53E89F78}"/>
              </a:ext>
            </a:extLst>
          </p:cNvPr>
          <p:cNvSpPr txBox="1"/>
          <p:nvPr/>
        </p:nvSpPr>
        <p:spPr>
          <a:xfrm>
            <a:off x="904875" y="1609725"/>
            <a:ext cx="10525125" cy="5078313"/>
          </a:xfrm>
          <a:prstGeom prst="rect">
            <a:avLst/>
          </a:prstGeom>
          <a:noFill/>
        </p:spPr>
        <p:txBody>
          <a:bodyPr wrap="square" rtlCol="0">
            <a:spAutoFit/>
          </a:bodyPr>
          <a:lstStyle/>
          <a:p>
            <a:pPr algn="just"/>
            <a:r>
              <a:rPr lang="fr-BE" sz="3600">
                <a:solidFill>
                  <a:srgbClr val="0A4275"/>
                </a:solidFill>
              </a:rPr>
              <a:t>Trouve un moment dans tes souvenirs scouts où…</a:t>
            </a:r>
          </a:p>
          <a:p>
            <a:pPr marL="285750" indent="-285750" algn="just">
              <a:buFont typeface="Arial" panose="020B0604020202020204" pitchFamily="34" charset="0"/>
              <a:buChar char="•"/>
            </a:pPr>
            <a:r>
              <a:rPr lang="fr-BE" sz="3600">
                <a:solidFill>
                  <a:srgbClr val="0A4275"/>
                </a:solidFill>
              </a:rPr>
              <a:t>tu as eu le sentiment de jouer un rôle concret et constructif dans la société ?</a:t>
            </a:r>
          </a:p>
          <a:p>
            <a:pPr marL="285750" indent="-285750" algn="just">
              <a:buFont typeface="Arial" panose="020B0604020202020204" pitchFamily="34" charset="0"/>
              <a:buChar char="•"/>
            </a:pPr>
            <a:r>
              <a:rPr lang="fr-BE" sz="3600">
                <a:solidFill>
                  <a:srgbClr val="0A4275"/>
                </a:solidFill>
              </a:rPr>
              <a:t>tu as collaboré avec d’autres pour réaliser quelque chose de « bien » ?</a:t>
            </a:r>
          </a:p>
          <a:p>
            <a:pPr marL="285750" indent="-285750" algn="just">
              <a:buFont typeface="Arial" panose="020B0604020202020204" pitchFamily="34" charset="0"/>
              <a:buChar char="•"/>
            </a:pPr>
            <a:r>
              <a:rPr lang="fr-BE" sz="3600">
                <a:solidFill>
                  <a:srgbClr val="0A4275"/>
                </a:solidFill>
              </a:rPr>
              <a:t>tu as utilisé un de tes talents pour faire du bien ou créer du beau autour de toi ?</a:t>
            </a:r>
          </a:p>
          <a:p>
            <a:pPr marL="285750" indent="-285750" algn="just">
              <a:buFont typeface="Arial" panose="020B0604020202020204" pitchFamily="34" charset="0"/>
              <a:buChar char="•"/>
            </a:pPr>
            <a:r>
              <a:rPr lang="fr-BE" sz="3600">
                <a:solidFill>
                  <a:srgbClr val="0A4275"/>
                </a:solidFill>
              </a:rPr>
              <a:t>tu as cherché à développer un talent ou une compétence dans le but de mieux rendre un service ?</a:t>
            </a:r>
          </a:p>
        </p:txBody>
      </p:sp>
      <p:sp>
        <p:nvSpPr>
          <p:cNvPr id="6" name="ZoneTexte 5">
            <a:extLst>
              <a:ext uri="{FF2B5EF4-FFF2-40B4-BE49-F238E27FC236}">
                <a16:creationId xmlns:a16="http://schemas.microsoft.com/office/drawing/2014/main" id="{6608A984-3DDF-44CB-819C-14C7AFA1D5E7}"/>
              </a:ext>
            </a:extLst>
          </p:cNvPr>
          <p:cNvSpPr txBox="1"/>
          <p:nvPr/>
        </p:nvSpPr>
        <p:spPr>
          <a:xfrm>
            <a:off x="285014" y="6074031"/>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6</a:t>
            </a:fld>
            <a:endParaRPr lang="fr-FR" sz="2800" b="1" i="0">
              <a:solidFill>
                <a:srgbClr val="F8A911"/>
              </a:solidFill>
              <a:latin typeface="Muli Black" charset="0"/>
              <a:ea typeface="Muli Black" charset="0"/>
              <a:cs typeface="Muli Black" charset="0"/>
            </a:endParaRPr>
          </a:p>
        </p:txBody>
      </p:sp>
    </p:spTree>
    <p:extLst>
      <p:ext uri="{BB962C8B-B14F-4D97-AF65-F5344CB8AC3E}">
        <p14:creationId xmlns:p14="http://schemas.microsoft.com/office/powerpoint/2010/main" val="204870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rgbClr val="0A4275"/>
                </a:solidFill>
              </a:rPr>
              <a:t>Emerveillement - Wonder</a:t>
            </a:r>
          </a:p>
        </p:txBody>
      </p:sp>
      <p:sp>
        <p:nvSpPr>
          <p:cNvPr id="5" name="ZoneTexte 4">
            <a:extLst>
              <a:ext uri="{FF2B5EF4-FFF2-40B4-BE49-F238E27FC236}">
                <a16:creationId xmlns:a16="http://schemas.microsoft.com/office/drawing/2014/main" id="{21377FF9-6460-425F-A7E3-BA298B951878}"/>
              </a:ext>
            </a:extLst>
          </p:cNvPr>
          <p:cNvSpPr txBox="1"/>
          <p:nvPr/>
        </p:nvSpPr>
        <p:spPr>
          <a:xfrm>
            <a:off x="904875" y="1609725"/>
            <a:ext cx="10525125" cy="3416320"/>
          </a:xfrm>
          <a:prstGeom prst="rect">
            <a:avLst/>
          </a:prstGeom>
          <a:noFill/>
        </p:spPr>
        <p:txBody>
          <a:bodyPr wrap="square" lIns="91440" tIns="45720" rIns="91440" bIns="45720" rtlCol="0" anchor="t">
            <a:spAutoFit/>
          </a:bodyPr>
          <a:lstStyle/>
          <a:p>
            <a:pPr algn="just"/>
            <a:r>
              <a:rPr lang="fr-BE" sz="3600">
                <a:solidFill>
                  <a:srgbClr val="0A4275"/>
                </a:solidFill>
              </a:rPr>
              <a:t>Trouve un moment dans tes souvenirs scouts où…</a:t>
            </a:r>
          </a:p>
          <a:p>
            <a:pPr marL="285750" indent="-285750" algn="just">
              <a:buFont typeface="Arial" panose="020B0604020202020204" pitchFamily="34" charset="0"/>
              <a:buChar char="•"/>
            </a:pPr>
            <a:r>
              <a:rPr lang="fr-BE" sz="3600">
                <a:solidFill>
                  <a:srgbClr val="0A4275"/>
                </a:solidFill>
              </a:rPr>
              <a:t>tu as été </a:t>
            </a:r>
            <a:r>
              <a:rPr lang="fr-BE" sz="3600" err="1">
                <a:solidFill>
                  <a:srgbClr val="0A4275"/>
                </a:solidFill>
              </a:rPr>
              <a:t>époustouflé·e</a:t>
            </a:r>
            <a:r>
              <a:rPr lang="fr-BE" sz="3600">
                <a:solidFill>
                  <a:srgbClr val="0A4275"/>
                </a:solidFill>
              </a:rPr>
              <a:t> par la beauté de la nature ?</a:t>
            </a:r>
          </a:p>
          <a:p>
            <a:pPr marL="285750" indent="-285750" algn="just">
              <a:buFont typeface="Arial" panose="020B0604020202020204" pitchFamily="34" charset="0"/>
              <a:buChar char="•"/>
            </a:pPr>
            <a:r>
              <a:rPr lang="fr-BE" sz="3600">
                <a:solidFill>
                  <a:srgbClr val="0A4275"/>
                </a:solidFill>
              </a:rPr>
              <a:t>tu as été </a:t>
            </a:r>
            <a:r>
              <a:rPr lang="fr-BE" sz="3600" err="1">
                <a:solidFill>
                  <a:srgbClr val="0A4275"/>
                </a:solidFill>
              </a:rPr>
              <a:t>émerveillé·e</a:t>
            </a:r>
            <a:r>
              <a:rPr lang="fr-BE" sz="3600">
                <a:solidFill>
                  <a:srgbClr val="0A4275"/>
                </a:solidFill>
              </a:rPr>
              <a:t> par la beauté de la vie ?</a:t>
            </a:r>
          </a:p>
          <a:p>
            <a:pPr marL="285750" indent="-285750" algn="just">
              <a:buFont typeface="Arial" panose="020B0604020202020204" pitchFamily="34" charset="0"/>
              <a:buChar char="•"/>
            </a:pPr>
            <a:r>
              <a:rPr lang="fr-BE" sz="3600">
                <a:solidFill>
                  <a:srgbClr val="0A4275"/>
                </a:solidFill>
              </a:rPr>
              <a:t>tu as été </a:t>
            </a:r>
            <a:r>
              <a:rPr lang="fr-BE" sz="3600" err="1">
                <a:solidFill>
                  <a:srgbClr val="0A4275"/>
                </a:solidFill>
              </a:rPr>
              <a:t>ému·e</a:t>
            </a:r>
            <a:r>
              <a:rPr lang="fr-BE" sz="3600">
                <a:solidFill>
                  <a:srgbClr val="0A4275"/>
                </a:solidFill>
              </a:rPr>
              <a:t> par une réalisation humaine ?</a:t>
            </a:r>
          </a:p>
          <a:p>
            <a:pPr marL="285750" indent="-285750" algn="just">
              <a:buFont typeface="Arial" panose="020B0604020202020204" pitchFamily="34" charset="0"/>
              <a:buChar char="•"/>
            </a:pPr>
            <a:r>
              <a:rPr lang="fr-BE" sz="3600">
                <a:solidFill>
                  <a:srgbClr val="0A4275"/>
                </a:solidFill>
              </a:rPr>
              <a:t>tu as renoncé à une facilité ou un confort par respect pour la nature ou la vie ?</a:t>
            </a:r>
            <a:endParaRPr lang="fr-BE" sz="3600">
              <a:solidFill>
                <a:srgbClr val="0A4275"/>
              </a:solidFill>
              <a:ea typeface="Calibri"/>
              <a:cs typeface="Calibri"/>
            </a:endParaRPr>
          </a:p>
        </p:txBody>
      </p:sp>
      <p:sp>
        <p:nvSpPr>
          <p:cNvPr id="6" name="ZoneTexte 5">
            <a:extLst>
              <a:ext uri="{FF2B5EF4-FFF2-40B4-BE49-F238E27FC236}">
                <a16:creationId xmlns:a16="http://schemas.microsoft.com/office/drawing/2014/main" id="{94C71574-DFAE-4AC9-8701-B0D4522059F1}"/>
              </a:ext>
            </a:extLst>
          </p:cNvPr>
          <p:cNvSpPr txBox="1"/>
          <p:nvPr/>
        </p:nvSpPr>
        <p:spPr>
          <a:xfrm>
            <a:off x="285014" y="6074031"/>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7</a:t>
            </a:fld>
            <a:endParaRPr lang="fr-FR" sz="2800" b="1" i="0">
              <a:solidFill>
                <a:srgbClr val="F8A911"/>
              </a:solidFill>
              <a:latin typeface="Muli Black" charset="0"/>
              <a:ea typeface="Muli Black" charset="0"/>
              <a:cs typeface="Muli Black" charset="0"/>
            </a:endParaRPr>
          </a:p>
        </p:txBody>
      </p:sp>
    </p:spTree>
    <p:extLst>
      <p:ext uri="{BB962C8B-B14F-4D97-AF65-F5344CB8AC3E}">
        <p14:creationId xmlns:p14="http://schemas.microsoft.com/office/powerpoint/2010/main" val="41578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342D4-EE3D-2041-9EFC-FA3F9AA56C76}"/>
              </a:ext>
            </a:extLst>
          </p:cNvPr>
          <p:cNvSpPr/>
          <p:nvPr/>
        </p:nvSpPr>
        <p:spPr>
          <a:xfrm>
            <a:off x="498953" y="201337"/>
            <a:ext cx="11194093" cy="914400"/>
          </a:xfrm>
          <a:prstGeom prst="roundRect">
            <a:avLst/>
          </a:prstGeom>
          <a:solidFill>
            <a:srgbClr val="F8A910"/>
          </a:solidFill>
          <a:ln>
            <a:solidFill>
              <a:srgbClr val="0A4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a:solidFill>
                  <a:srgbClr val="0A4275"/>
                </a:solidFill>
              </a:rPr>
              <a:t>Sagesse - </a:t>
            </a:r>
            <a:r>
              <a:rPr lang="fr-FR" sz="4800" b="1" err="1">
                <a:solidFill>
                  <a:srgbClr val="0A4275"/>
                </a:solidFill>
              </a:rPr>
              <a:t>Wisdom</a:t>
            </a:r>
            <a:endParaRPr lang="fr-FR" sz="4800" b="1">
              <a:solidFill>
                <a:srgbClr val="0A4275"/>
              </a:solidFill>
            </a:endParaRPr>
          </a:p>
        </p:txBody>
      </p:sp>
      <p:sp>
        <p:nvSpPr>
          <p:cNvPr id="5" name="ZoneTexte 4">
            <a:extLst>
              <a:ext uri="{FF2B5EF4-FFF2-40B4-BE49-F238E27FC236}">
                <a16:creationId xmlns:a16="http://schemas.microsoft.com/office/drawing/2014/main" id="{A1B79229-116A-4255-BB69-6081E033E342}"/>
              </a:ext>
            </a:extLst>
          </p:cNvPr>
          <p:cNvSpPr txBox="1"/>
          <p:nvPr/>
        </p:nvSpPr>
        <p:spPr>
          <a:xfrm>
            <a:off x="904875" y="1609725"/>
            <a:ext cx="10525125" cy="5078313"/>
          </a:xfrm>
          <a:prstGeom prst="rect">
            <a:avLst/>
          </a:prstGeom>
          <a:noFill/>
        </p:spPr>
        <p:txBody>
          <a:bodyPr wrap="square" rtlCol="0">
            <a:spAutoFit/>
          </a:bodyPr>
          <a:lstStyle/>
          <a:p>
            <a:pPr algn="just"/>
            <a:r>
              <a:rPr lang="fr-BE" sz="3600">
                <a:solidFill>
                  <a:srgbClr val="0A4275"/>
                </a:solidFill>
              </a:rPr>
              <a:t>Trouve un moment dans tes souvenirs scouts où…</a:t>
            </a:r>
          </a:p>
          <a:p>
            <a:pPr marL="285750" indent="-285750" algn="just">
              <a:buFont typeface="Arial" panose="020B0604020202020204" pitchFamily="34" charset="0"/>
              <a:buChar char="•"/>
            </a:pPr>
            <a:r>
              <a:rPr lang="fr-BE" sz="3600">
                <a:solidFill>
                  <a:srgbClr val="0A4275"/>
                </a:solidFill>
              </a:rPr>
              <a:t>tu as été </a:t>
            </a:r>
            <a:r>
              <a:rPr lang="fr-BE" sz="3600" err="1">
                <a:solidFill>
                  <a:srgbClr val="0A4275"/>
                </a:solidFill>
              </a:rPr>
              <a:t>marqué·e</a:t>
            </a:r>
            <a:r>
              <a:rPr lang="fr-BE" sz="3600">
                <a:solidFill>
                  <a:srgbClr val="0A4275"/>
                </a:solidFill>
              </a:rPr>
              <a:t> par la profondeur d’une phrase que tu as lue ou entendue ?</a:t>
            </a:r>
          </a:p>
          <a:p>
            <a:pPr marL="285750" indent="-285750" algn="just">
              <a:buFont typeface="Arial" panose="020B0604020202020204" pitchFamily="34" charset="0"/>
              <a:buChar char="•"/>
            </a:pPr>
            <a:r>
              <a:rPr lang="fr-BE" sz="3600">
                <a:solidFill>
                  <a:srgbClr val="0A4275"/>
                </a:solidFill>
              </a:rPr>
              <a:t>tu t’es </a:t>
            </a:r>
            <a:r>
              <a:rPr lang="fr-BE" sz="3600" err="1">
                <a:solidFill>
                  <a:srgbClr val="0A4275"/>
                </a:solidFill>
              </a:rPr>
              <a:t>contraint·e</a:t>
            </a:r>
            <a:r>
              <a:rPr lang="fr-BE" sz="3600">
                <a:solidFill>
                  <a:srgbClr val="0A4275"/>
                </a:solidFill>
              </a:rPr>
              <a:t> à respecter tes principes quand l’option la plus facile était de les enfreindre ?</a:t>
            </a:r>
          </a:p>
          <a:p>
            <a:pPr marL="285750" indent="-285750" algn="just">
              <a:buFont typeface="Arial" panose="020B0604020202020204" pitchFamily="34" charset="0"/>
              <a:buChar char="•"/>
            </a:pPr>
            <a:r>
              <a:rPr lang="fr-BE" sz="3600">
                <a:solidFill>
                  <a:srgbClr val="0A4275"/>
                </a:solidFill>
              </a:rPr>
              <a:t>tu as accepté une responsabilité importante pour toi et pour les autres ?</a:t>
            </a:r>
          </a:p>
          <a:p>
            <a:pPr marL="285750" indent="-285750" algn="just">
              <a:buFont typeface="Arial" panose="020B0604020202020204" pitchFamily="34" charset="0"/>
              <a:buChar char="•"/>
            </a:pPr>
            <a:r>
              <a:rPr lang="fr-BE" sz="3600">
                <a:solidFill>
                  <a:srgbClr val="0A4275"/>
                </a:solidFill>
              </a:rPr>
              <a:t>tu as repris courage et cherché l’espoir alors que le plus facile était d’abandonner ?</a:t>
            </a:r>
          </a:p>
        </p:txBody>
      </p:sp>
      <p:sp>
        <p:nvSpPr>
          <p:cNvPr id="6" name="ZoneTexte 5">
            <a:extLst>
              <a:ext uri="{FF2B5EF4-FFF2-40B4-BE49-F238E27FC236}">
                <a16:creationId xmlns:a16="http://schemas.microsoft.com/office/drawing/2014/main" id="{262D5D97-BA01-4B4E-A937-BC9822B39311}"/>
              </a:ext>
            </a:extLst>
          </p:cNvPr>
          <p:cNvSpPr txBox="1"/>
          <p:nvPr/>
        </p:nvSpPr>
        <p:spPr>
          <a:xfrm>
            <a:off x="285014" y="6074031"/>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8</a:t>
            </a:fld>
            <a:endParaRPr lang="fr-FR" sz="2800" b="1" i="0">
              <a:solidFill>
                <a:srgbClr val="F8A911"/>
              </a:solidFill>
              <a:latin typeface="Muli Black" charset="0"/>
              <a:ea typeface="Muli Black" charset="0"/>
              <a:cs typeface="Muli Black" charset="0"/>
            </a:endParaRPr>
          </a:p>
        </p:txBody>
      </p:sp>
    </p:spTree>
    <p:extLst>
      <p:ext uri="{BB962C8B-B14F-4D97-AF65-F5344CB8AC3E}">
        <p14:creationId xmlns:p14="http://schemas.microsoft.com/office/powerpoint/2010/main" val="47672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6814" y="203978"/>
            <a:ext cx="7195553" cy="369332"/>
          </a:xfrm>
          <a:prstGeom prst="rect">
            <a:avLst/>
          </a:prstGeom>
          <a:noFill/>
        </p:spPr>
        <p:txBody>
          <a:bodyPr wrap="square" rtlCol="0">
            <a:spAutoFit/>
          </a:bodyPr>
          <a:lstStyle/>
          <a:p>
            <a:r>
              <a:rPr lang="fr-FR" sz="1800" b="1" i="0">
                <a:solidFill>
                  <a:srgbClr val="0B447B"/>
                </a:solidFill>
                <a:latin typeface="Muli" charset="0"/>
                <a:ea typeface="Muli" charset="0"/>
                <a:cs typeface="Muli" charset="0"/>
              </a:rPr>
              <a:t>/ Le principe spirituel dans le Scoutisme</a:t>
            </a:r>
            <a:endParaRPr lang="fr-FR" sz="1800" b="0" i="0">
              <a:solidFill>
                <a:srgbClr val="0B447B"/>
              </a:solidFill>
              <a:latin typeface="Muli Light" charset="0"/>
              <a:ea typeface="Muli Light" charset="0"/>
              <a:cs typeface="Muli Light" charset="0"/>
            </a:endParaRPr>
          </a:p>
        </p:txBody>
      </p:sp>
      <p:sp>
        <p:nvSpPr>
          <p:cNvPr id="3" name="ZoneTexte 2"/>
          <p:cNvSpPr txBox="1"/>
          <p:nvPr/>
        </p:nvSpPr>
        <p:spPr>
          <a:xfrm>
            <a:off x="230153" y="86725"/>
            <a:ext cx="687271" cy="523220"/>
          </a:xfrm>
          <a:prstGeom prst="rect">
            <a:avLst/>
          </a:prstGeom>
          <a:noFill/>
        </p:spPr>
        <p:txBody>
          <a:bodyPr wrap="square" rtlCol="0">
            <a:spAutoFit/>
          </a:bodyPr>
          <a:lstStyle/>
          <a:p>
            <a:fld id="{1E496E3E-DADF-4764-B6AF-9C5BB55AC4FA}" type="slidenum">
              <a:rPr lang="fr-FR" sz="2800" b="1">
                <a:solidFill>
                  <a:srgbClr val="F8A911"/>
                </a:solidFill>
                <a:latin typeface="Muli Black" charset="0"/>
                <a:ea typeface="Muli Black" charset="0"/>
                <a:cs typeface="Muli Black" charset="0"/>
              </a:rPr>
              <a:t>9</a:t>
            </a:fld>
            <a:endParaRPr lang="fr-FR" sz="2800" b="1" i="0">
              <a:solidFill>
                <a:srgbClr val="F8A911"/>
              </a:solidFill>
              <a:latin typeface="Muli Black" charset="0"/>
              <a:ea typeface="Muli Black" charset="0"/>
              <a:cs typeface="Muli Black" charset="0"/>
            </a:endParaRPr>
          </a:p>
        </p:txBody>
      </p:sp>
      <p:sp>
        <p:nvSpPr>
          <p:cNvPr id="5" name="ZoneTexte 4">
            <a:extLst>
              <a:ext uri="{FF2B5EF4-FFF2-40B4-BE49-F238E27FC236}">
                <a16:creationId xmlns:a16="http://schemas.microsoft.com/office/drawing/2014/main" id="{84A623F6-4EF6-4513-8BA2-92F28C1CD9F2}"/>
              </a:ext>
            </a:extLst>
          </p:cNvPr>
          <p:cNvSpPr txBox="1"/>
          <p:nvPr/>
        </p:nvSpPr>
        <p:spPr>
          <a:xfrm>
            <a:off x="917424" y="598011"/>
            <a:ext cx="9912914" cy="830997"/>
          </a:xfrm>
          <a:prstGeom prst="rect">
            <a:avLst/>
          </a:prstGeom>
          <a:noFill/>
        </p:spPr>
        <p:txBody>
          <a:bodyPr wrap="square" rtlCol="0">
            <a:spAutoFit/>
          </a:bodyPr>
          <a:lstStyle>
            <a:defPPr>
              <a:defRPr lang="fr-FR"/>
            </a:defPPr>
            <a:lvl1pPr algn="ctr">
              <a:defRPr sz="2400">
                <a:solidFill>
                  <a:srgbClr val="0B447B"/>
                </a:solidFill>
                <a:latin typeface="Muli Light" charset="0"/>
                <a:ea typeface="Muli Light" charset="0"/>
                <a:cs typeface="Muli Light" charset="0"/>
              </a:defRPr>
            </a:lvl1pPr>
          </a:lstStyle>
          <a:p>
            <a:pPr algn="l"/>
            <a:r>
              <a:rPr lang="fr-FR" sz="4800"/>
              <a:t>Nos fondamentaux</a:t>
            </a:r>
            <a:endParaRPr lang="fr-BE" sz="4400"/>
          </a:p>
        </p:txBody>
      </p:sp>
      <p:pic>
        <p:nvPicPr>
          <p:cNvPr id="8" name="Picture 7">
            <a:extLst>
              <a:ext uri="{FF2B5EF4-FFF2-40B4-BE49-F238E27FC236}">
                <a16:creationId xmlns:a16="http://schemas.microsoft.com/office/drawing/2014/main" id="{5D59780B-0B74-5F04-D28A-C11DEC5057CD}"/>
              </a:ext>
            </a:extLst>
          </p:cNvPr>
          <p:cNvPicPr>
            <a:picLocks noChangeAspect="1"/>
          </p:cNvPicPr>
          <p:nvPr/>
        </p:nvPicPr>
        <p:blipFill>
          <a:blip r:embed="rId2"/>
          <a:stretch>
            <a:fillRect/>
          </a:stretch>
        </p:blipFill>
        <p:spPr>
          <a:xfrm>
            <a:off x="786814" y="1429008"/>
            <a:ext cx="10342621" cy="5110721"/>
          </a:xfrm>
          <a:prstGeom prst="rect">
            <a:avLst/>
          </a:prstGeom>
        </p:spPr>
      </p:pic>
    </p:spTree>
    <p:extLst>
      <p:ext uri="{BB962C8B-B14F-4D97-AF65-F5344CB8AC3E}">
        <p14:creationId xmlns:p14="http://schemas.microsoft.com/office/powerpoint/2010/main" val="140886197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D1C7F1349304428227F4C3DEA504BF" ma:contentTypeVersion="12" ma:contentTypeDescription="Crée un document." ma:contentTypeScope="" ma:versionID="c0d376b247c9568d20d4eb5478d89530">
  <xsd:schema xmlns:xsd="http://www.w3.org/2001/XMLSchema" xmlns:xs="http://www.w3.org/2001/XMLSchema" xmlns:p="http://schemas.microsoft.com/office/2006/metadata/properties" xmlns:ns2="bbf5e973-cb90-465e-a025-7f8d889e86b4" xmlns:ns3="cf238afc-c3f9-46ec-924a-13ed9733b9d1" targetNamespace="http://schemas.microsoft.com/office/2006/metadata/properties" ma:root="true" ma:fieldsID="443082b9a116a3203e5e3423b84b954a" ns2:_="" ns3:_="">
    <xsd:import namespace="bbf5e973-cb90-465e-a025-7f8d889e86b4"/>
    <xsd:import namespace="cf238afc-c3f9-46ec-924a-13ed9733b9d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5e973-cb90-465e-a025-7f8d889e8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e3223ef-a093-4b24-a39a-b6bb6d4c5b0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238afc-c3f9-46ec-924a-13ed9733b9d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a1ae07a-74b0-4bc7-b170-f505bce72c0c}" ma:internalName="TaxCatchAll" ma:showField="CatchAllData" ma:web="cf238afc-c3f9-46ec-924a-13ed9733b9d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f238afc-c3f9-46ec-924a-13ed9733b9d1" xsi:nil="true"/>
    <lcf76f155ced4ddcb4097134ff3c332f xmlns="bbf5e973-cb90-465e-a025-7f8d889e86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6C7582-DCA0-4036-AEB2-EF83F335BCA5}">
  <ds:schemaRefs>
    <ds:schemaRef ds:uri="http://schemas.microsoft.com/sharepoint/v3/contenttype/forms"/>
  </ds:schemaRefs>
</ds:datastoreItem>
</file>

<file path=customXml/itemProps2.xml><?xml version="1.0" encoding="utf-8"?>
<ds:datastoreItem xmlns:ds="http://schemas.openxmlformats.org/officeDocument/2006/customXml" ds:itemID="{FC1D0034-B4BD-4742-9BA2-0FD7C3DE462E}">
  <ds:schemaRefs>
    <ds:schemaRef ds:uri="bbf5e973-cb90-465e-a025-7f8d889e86b4"/>
    <ds:schemaRef ds:uri="cf238afc-c3f9-46ec-924a-13ed9733b9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0E3127-84DC-440D-876E-FD1604E7F1F6}">
  <ds:schemaRef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cf238afc-c3f9-46ec-924a-13ed9733b9d1"/>
    <ds:schemaRef ds:uri="http://schemas.microsoft.com/office/infopath/2007/PartnerControls"/>
    <ds:schemaRef ds:uri="bbf5e973-cb90-465e-a025-7f8d889e86b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462</TotalTime>
  <Words>1552</Words>
  <Application>Microsoft Office PowerPoint</Application>
  <PresentationFormat>Grand écran</PresentationFormat>
  <Paragraphs>236</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Muli</vt:lpstr>
      <vt:lpstr>Muli Black</vt:lpstr>
      <vt:lpstr>Muli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 Tielemans</dc:creator>
  <cp:lastModifiedBy>Pascale Ek</cp:lastModifiedBy>
  <cp:revision>6</cp:revision>
  <cp:lastPrinted>2025-02-01T09:37:46Z</cp:lastPrinted>
  <dcterms:created xsi:type="dcterms:W3CDTF">2020-05-26T08:04:10Z</dcterms:created>
  <dcterms:modified xsi:type="dcterms:W3CDTF">2026-01-05T10:39:16Z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0x010100FFD1C7F1349304428227F4C3DEA504BF</vt:lpwstr>
  </property>
</Properties>
</file>