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33"/>
  </p:notesMasterIdLst>
  <p:handoutMasterIdLst>
    <p:handoutMasterId r:id="rId34"/>
  </p:handoutMasterIdLst>
  <p:sldIdLst>
    <p:sldId id="256" r:id="rId4"/>
    <p:sldId id="307" r:id="rId5"/>
    <p:sldId id="258" r:id="rId6"/>
    <p:sldId id="259" r:id="rId7"/>
    <p:sldId id="308" r:id="rId8"/>
    <p:sldId id="313" r:id="rId9"/>
    <p:sldId id="317" r:id="rId10"/>
    <p:sldId id="314" r:id="rId11"/>
    <p:sldId id="315" r:id="rId12"/>
    <p:sldId id="318" r:id="rId13"/>
    <p:sldId id="319" r:id="rId14"/>
    <p:sldId id="321" r:id="rId15"/>
    <p:sldId id="323" r:id="rId16"/>
    <p:sldId id="324" r:id="rId17"/>
    <p:sldId id="325" r:id="rId18"/>
    <p:sldId id="320" r:id="rId19"/>
    <p:sldId id="309" r:id="rId20"/>
    <p:sldId id="326" r:id="rId21"/>
    <p:sldId id="327" r:id="rId22"/>
    <p:sldId id="328" r:id="rId23"/>
    <p:sldId id="329" r:id="rId24"/>
    <p:sldId id="330" r:id="rId25"/>
    <p:sldId id="331" r:id="rId26"/>
    <p:sldId id="310" r:id="rId27"/>
    <p:sldId id="332" r:id="rId28"/>
    <p:sldId id="333" r:id="rId29"/>
    <p:sldId id="335" r:id="rId30"/>
    <p:sldId id="312" r:id="rId31"/>
    <p:sldId id="336" r:id="rId3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7CAE67-E9BD-E73A-A11A-A5807AF9EA6D}" name="Coralie Beyens" initials="CB" userId="S::cbs@lesscouts.be::3a738e07-8660-4eaa-8397-89808411eb44" providerId="AD"/>
  <p188:author id="{E7F8A0E5-0F6C-5780-E089-A3B4B15506B7}" name="Pascale Ek" initials="PE" userId="S::PEK@lesscouts.be::1ff5f238-6202-476a-8353-579bcb7c703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579"/>
    <a:srgbClr val="87C846"/>
    <a:srgbClr val="EF2C19"/>
    <a:srgbClr val="0055AD"/>
    <a:srgbClr val="0B447B"/>
    <a:srgbClr val="296B52"/>
    <a:srgbClr val="2BB0E2"/>
    <a:srgbClr val="3BC7D3"/>
    <a:srgbClr val="3F319A"/>
    <a:srgbClr val="FDE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82" autoAdjust="0"/>
    <p:restoredTop sz="94660"/>
  </p:normalViewPr>
  <p:slideViewPr>
    <p:cSldViewPr snapToGrid="0">
      <p:cViewPr varScale="1">
        <p:scale>
          <a:sx n="99" d="100"/>
          <a:sy n="99" d="100"/>
        </p:scale>
        <p:origin x="5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8/10/relationships/authors" Target="authors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7CF27B-66C6-4524-80A6-731601BE700B}" type="doc">
      <dgm:prSet loTypeId="urn:microsoft.com/office/officeart/2005/8/layout/hierarchy4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fr-BE"/>
        </a:p>
      </dgm:t>
    </dgm:pt>
    <dgm:pt modelId="{CECC9913-49DF-4DFD-8F7A-B0DE26A5F570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Enfant ou jeune sous traitement médical avant l’activité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ou souffrant d’une maladie qui nécessite un traitement régulier ou ponctuel</a:t>
          </a:r>
          <a:endParaRPr lang="fr-BE" dirty="0"/>
        </a:p>
      </dgm:t>
    </dgm:pt>
    <dgm:pt modelId="{DBD9398F-2AA8-483B-9733-756836ED94A2}" type="parTrans" cxnId="{16B9CCDA-88EE-44BB-8A94-303E0ABC6466}">
      <dgm:prSet/>
      <dgm:spPr/>
      <dgm:t>
        <a:bodyPr/>
        <a:lstStyle/>
        <a:p>
          <a:endParaRPr lang="fr-BE"/>
        </a:p>
      </dgm:t>
    </dgm:pt>
    <dgm:pt modelId="{BEFD8DA0-18EC-4E8C-908F-3D7B78B5B729}" type="sibTrans" cxnId="{16B9CCDA-88EE-44BB-8A94-303E0ABC6466}">
      <dgm:prSet/>
      <dgm:spPr/>
      <dgm:t>
        <a:bodyPr/>
        <a:lstStyle/>
        <a:p>
          <a:endParaRPr lang="fr-BE"/>
        </a:p>
      </dgm:t>
    </dgm:pt>
    <dgm:pt modelId="{892F3EAF-38A5-4430-81CA-C5C96488FACB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Participant autonome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dans sa prise de médicament</a:t>
          </a:r>
        </a:p>
      </dgm:t>
    </dgm:pt>
    <dgm:pt modelId="{98C43356-28DC-4873-AD69-5041BE737213}" type="parTrans" cxnId="{DC6961B2-A0AD-455C-B416-B36603AF6916}">
      <dgm:prSet/>
      <dgm:spPr/>
      <dgm:t>
        <a:bodyPr/>
        <a:lstStyle/>
        <a:p>
          <a:endParaRPr lang="fr-BE"/>
        </a:p>
      </dgm:t>
    </dgm:pt>
    <dgm:pt modelId="{37485D27-F4B5-4C5D-A256-2B0F9D09413A}" type="sibTrans" cxnId="{DC6961B2-A0AD-455C-B416-B36603AF6916}">
      <dgm:prSet/>
      <dgm:spPr/>
      <dgm:t>
        <a:bodyPr/>
        <a:lstStyle/>
        <a:p>
          <a:endParaRPr lang="fr-BE"/>
        </a:p>
      </dgm:t>
    </dgm:pt>
    <dgm:pt modelId="{9AEA7FF3-F2C1-4D2C-B22D-5F8F840AA7B6}">
      <dgm:prSet phldrT="[Texte]"/>
      <dgm:spPr/>
      <dgm:t>
        <a:bodyPr/>
        <a:lstStyle/>
        <a:p>
          <a:r>
            <a:rPr lang="fr-BE">
              <a:latin typeface="Muli" panose="02000503000000000000" pitchFamily="2" charset="0"/>
            </a:rPr>
            <a:t>Notification écrite</a:t>
          </a:r>
        </a:p>
      </dgm:t>
    </dgm:pt>
    <dgm:pt modelId="{DC0A4644-493E-45AD-9F09-1D0824E1404C}" type="parTrans" cxnId="{7FF9610C-A357-4601-8D40-2DFFB74B0E85}">
      <dgm:prSet/>
      <dgm:spPr/>
      <dgm:t>
        <a:bodyPr/>
        <a:lstStyle/>
        <a:p>
          <a:endParaRPr lang="fr-BE"/>
        </a:p>
      </dgm:t>
    </dgm:pt>
    <dgm:pt modelId="{4E5A9755-8526-43C7-994E-6704047C0CC6}" type="sibTrans" cxnId="{7FF9610C-A357-4601-8D40-2DFFB74B0E85}">
      <dgm:prSet/>
      <dgm:spPr/>
      <dgm:t>
        <a:bodyPr/>
        <a:lstStyle/>
        <a:p>
          <a:endParaRPr lang="fr-BE"/>
        </a:p>
      </dgm:t>
    </dgm:pt>
    <dgm:pt modelId="{8285E499-5251-4770-85F8-FDAD1652A219}">
      <dgm:prSet phldrT="[Texte]"/>
      <dgm:spPr/>
      <dgm:t>
        <a:bodyPr/>
        <a:lstStyle/>
        <a:p>
          <a:r>
            <a:rPr lang="fr-BE" dirty="0">
              <a:solidFill>
                <a:schemeClr val="tx1"/>
              </a:solidFill>
              <a:latin typeface="Muli" panose="02000503000000000000" pitchFamily="2" charset="0"/>
            </a:rPr>
            <a:t>Prise de médicaments</a:t>
          </a:r>
          <a:br>
            <a:rPr lang="fr-BE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dirty="0">
              <a:solidFill>
                <a:schemeClr val="tx1"/>
              </a:solidFill>
              <a:latin typeface="Muli" panose="02000503000000000000" pitchFamily="2" charset="0"/>
            </a:rPr>
            <a:t>sous la responsabilité du participant</a:t>
          </a:r>
        </a:p>
      </dgm:t>
    </dgm:pt>
    <dgm:pt modelId="{7D378FA3-E86B-40EC-A17C-EADB98DCCE3E}" type="parTrans" cxnId="{5A8EC0E2-3BAA-40DE-9E2C-402174208DE6}">
      <dgm:prSet/>
      <dgm:spPr/>
      <dgm:t>
        <a:bodyPr/>
        <a:lstStyle/>
        <a:p>
          <a:endParaRPr lang="fr-BE"/>
        </a:p>
      </dgm:t>
    </dgm:pt>
    <dgm:pt modelId="{F618DC31-5CB4-4EC4-9BCF-A4EAE30635F1}" type="sibTrans" cxnId="{5A8EC0E2-3BAA-40DE-9E2C-402174208DE6}">
      <dgm:prSet/>
      <dgm:spPr/>
      <dgm:t>
        <a:bodyPr/>
        <a:lstStyle/>
        <a:p>
          <a:endParaRPr lang="fr-BE"/>
        </a:p>
      </dgm:t>
    </dgm:pt>
    <dgm:pt modelId="{52DF18A6-A754-40C6-B5DD-8F06105FBF5D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Participant non autonome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dans sa prise de médicament</a:t>
          </a:r>
        </a:p>
      </dgm:t>
    </dgm:pt>
    <dgm:pt modelId="{29E813D0-87CE-469F-ABBF-22C0E8F9C65F}" type="parTrans" cxnId="{2596128D-7F84-40D1-B660-A0246415FF35}">
      <dgm:prSet/>
      <dgm:spPr/>
      <dgm:t>
        <a:bodyPr/>
        <a:lstStyle/>
        <a:p>
          <a:endParaRPr lang="fr-BE"/>
        </a:p>
      </dgm:t>
    </dgm:pt>
    <dgm:pt modelId="{E1C5EBA9-C3D9-477F-A9A2-957126233F60}" type="sibTrans" cxnId="{2596128D-7F84-40D1-B660-A0246415FF35}">
      <dgm:prSet/>
      <dgm:spPr/>
      <dgm:t>
        <a:bodyPr/>
        <a:lstStyle/>
        <a:p>
          <a:endParaRPr lang="fr-BE"/>
        </a:p>
      </dgm:t>
    </dgm:pt>
    <dgm:pt modelId="{A45C82B8-7DD7-4E32-83B7-5A564EFFC1E6}">
      <dgm:prSet phldrT="[Texte]"/>
      <dgm:spPr/>
      <dgm:t>
        <a:bodyPr/>
        <a:lstStyle/>
        <a:p>
          <a:r>
            <a:rPr lang="fr-BE">
              <a:latin typeface="Muli" panose="02000503000000000000" pitchFamily="2" charset="0"/>
            </a:rPr>
            <a:t>Prescription médicale</a:t>
          </a:r>
          <a:br>
            <a:rPr lang="fr-BE">
              <a:latin typeface="Muli" panose="02000503000000000000" pitchFamily="2" charset="0"/>
            </a:rPr>
          </a:br>
          <a:r>
            <a:rPr lang="fr-BE">
              <a:latin typeface="Muli" panose="02000503000000000000" pitchFamily="2" charset="0"/>
            </a:rPr>
            <a:t>et consignes écrites</a:t>
          </a:r>
        </a:p>
      </dgm:t>
    </dgm:pt>
    <dgm:pt modelId="{B1EFF30D-739F-4351-B569-893893D6AACD}" type="parTrans" cxnId="{61E24561-C243-4F3A-9320-F5E9730BDFAC}">
      <dgm:prSet/>
      <dgm:spPr/>
      <dgm:t>
        <a:bodyPr/>
        <a:lstStyle/>
        <a:p>
          <a:endParaRPr lang="fr-BE"/>
        </a:p>
      </dgm:t>
    </dgm:pt>
    <dgm:pt modelId="{A4B7B170-72C9-4AD0-BC3A-7BE8F43F0352}" type="sibTrans" cxnId="{61E24561-C243-4F3A-9320-F5E9730BDFAC}">
      <dgm:prSet/>
      <dgm:spPr/>
      <dgm:t>
        <a:bodyPr/>
        <a:lstStyle/>
        <a:p>
          <a:endParaRPr lang="fr-BE"/>
        </a:p>
      </dgm:t>
    </dgm:pt>
    <dgm:pt modelId="{2A0C22C4-E199-4991-80A5-21E0CE22B931}">
      <dgm:prSet phldrT="[Texte]" custT="1"/>
      <dgm:spPr/>
      <dgm:t>
        <a:bodyPr/>
        <a:lstStyle/>
        <a:p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Administration du traitement</a:t>
          </a:r>
          <a:b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par un encadrant</a:t>
          </a:r>
          <a:b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(dans la mesure de ses possibilités)</a:t>
          </a:r>
        </a:p>
      </dgm:t>
    </dgm:pt>
    <dgm:pt modelId="{20E3506E-59DD-4D9D-B1C6-6FF05EA58213}" type="parTrans" cxnId="{197000A4-ABFC-4885-BCB6-F0ACA63AD1A1}">
      <dgm:prSet/>
      <dgm:spPr/>
      <dgm:t>
        <a:bodyPr/>
        <a:lstStyle/>
        <a:p>
          <a:endParaRPr lang="fr-BE"/>
        </a:p>
      </dgm:t>
    </dgm:pt>
    <dgm:pt modelId="{EB95103F-78AC-4809-AE4B-FE762C6FBDE4}" type="sibTrans" cxnId="{197000A4-ABFC-4885-BCB6-F0ACA63AD1A1}">
      <dgm:prSet/>
      <dgm:spPr/>
      <dgm:t>
        <a:bodyPr/>
        <a:lstStyle/>
        <a:p>
          <a:endParaRPr lang="fr-BE"/>
        </a:p>
      </dgm:t>
    </dgm:pt>
    <dgm:pt modelId="{A006F601-788B-4774-88F3-7E6F31C716FD}" type="pres">
      <dgm:prSet presAssocID="{0B7CF27B-66C6-4524-80A6-731601BE700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D675EEC-CB99-48B5-87D3-410A3933FBA2}" type="pres">
      <dgm:prSet presAssocID="{CECC9913-49DF-4DFD-8F7A-B0DE26A5F570}" presName="vertOne" presStyleCnt="0"/>
      <dgm:spPr/>
    </dgm:pt>
    <dgm:pt modelId="{ECD09CE9-0F75-4D11-941A-DC2984B97452}" type="pres">
      <dgm:prSet presAssocID="{CECC9913-49DF-4DFD-8F7A-B0DE26A5F570}" presName="txOne" presStyleLbl="node0" presStyleIdx="0" presStyleCnt="1">
        <dgm:presLayoutVars>
          <dgm:chPref val="3"/>
        </dgm:presLayoutVars>
      </dgm:prSet>
      <dgm:spPr/>
    </dgm:pt>
    <dgm:pt modelId="{34C8F137-AF1C-4871-B9A6-CD2354B70D40}" type="pres">
      <dgm:prSet presAssocID="{CECC9913-49DF-4DFD-8F7A-B0DE26A5F570}" presName="parTransOne" presStyleCnt="0"/>
      <dgm:spPr/>
    </dgm:pt>
    <dgm:pt modelId="{09353037-BB75-48F6-8116-11F0E419166D}" type="pres">
      <dgm:prSet presAssocID="{CECC9913-49DF-4DFD-8F7A-B0DE26A5F570}" presName="horzOne" presStyleCnt="0"/>
      <dgm:spPr/>
    </dgm:pt>
    <dgm:pt modelId="{50E7C003-6700-4738-AE8F-1D5FFFDE5EF1}" type="pres">
      <dgm:prSet presAssocID="{892F3EAF-38A5-4430-81CA-C5C96488FACB}" presName="vertTwo" presStyleCnt="0"/>
      <dgm:spPr/>
    </dgm:pt>
    <dgm:pt modelId="{BAC3C46C-8040-4A8F-8096-4AE81B0B264E}" type="pres">
      <dgm:prSet presAssocID="{892F3EAF-38A5-4430-81CA-C5C96488FACB}" presName="txTwo" presStyleLbl="node2" presStyleIdx="0" presStyleCnt="2">
        <dgm:presLayoutVars>
          <dgm:chPref val="3"/>
        </dgm:presLayoutVars>
      </dgm:prSet>
      <dgm:spPr/>
    </dgm:pt>
    <dgm:pt modelId="{B2C8DB19-E551-4ABB-99F4-D775E98987CF}" type="pres">
      <dgm:prSet presAssocID="{892F3EAF-38A5-4430-81CA-C5C96488FACB}" presName="parTransTwo" presStyleCnt="0"/>
      <dgm:spPr/>
    </dgm:pt>
    <dgm:pt modelId="{99A9DAAE-9EB0-4300-B67C-C127476DE7D3}" type="pres">
      <dgm:prSet presAssocID="{892F3EAF-38A5-4430-81CA-C5C96488FACB}" presName="horzTwo" presStyleCnt="0"/>
      <dgm:spPr/>
    </dgm:pt>
    <dgm:pt modelId="{0AF08C17-5A2F-4A10-9E28-E4C9C38F9318}" type="pres">
      <dgm:prSet presAssocID="{9AEA7FF3-F2C1-4D2C-B22D-5F8F840AA7B6}" presName="vertThree" presStyleCnt="0"/>
      <dgm:spPr/>
    </dgm:pt>
    <dgm:pt modelId="{F33DF1A3-6D04-4585-AEBE-6BD82F3B2CEB}" type="pres">
      <dgm:prSet presAssocID="{9AEA7FF3-F2C1-4D2C-B22D-5F8F840AA7B6}" presName="txThree" presStyleLbl="node3" presStyleIdx="0" presStyleCnt="2">
        <dgm:presLayoutVars>
          <dgm:chPref val="3"/>
        </dgm:presLayoutVars>
      </dgm:prSet>
      <dgm:spPr/>
    </dgm:pt>
    <dgm:pt modelId="{13D765DB-C32C-4750-A346-4AE2BFDA0B04}" type="pres">
      <dgm:prSet presAssocID="{9AEA7FF3-F2C1-4D2C-B22D-5F8F840AA7B6}" presName="parTransThree" presStyleCnt="0"/>
      <dgm:spPr/>
    </dgm:pt>
    <dgm:pt modelId="{0B09044D-0B81-4340-8E8E-999A8BDABDE4}" type="pres">
      <dgm:prSet presAssocID="{9AEA7FF3-F2C1-4D2C-B22D-5F8F840AA7B6}" presName="horzThree" presStyleCnt="0"/>
      <dgm:spPr/>
    </dgm:pt>
    <dgm:pt modelId="{1ED60E13-2EDC-40CB-BED2-5D5CD17F6E14}" type="pres">
      <dgm:prSet presAssocID="{8285E499-5251-4770-85F8-FDAD1652A219}" presName="vertFour" presStyleCnt="0">
        <dgm:presLayoutVars>
          <dgm:chPref val="3"/>
        </dgm:presLayoutVars>
      </dgm:prSet>
      <dgm:spPr/>
    </dgm:pt>
    <dgm:pt modelId="{4FCFBEE2-747D-4B6C-A076-0C2FD919341B}" type="pres">
      <dgm:prSet presAssocID="{8285E499-5251-4770-85F8-FDAD1652A219}" presName="txFour" presStyleLbl="node4" presStyleIdx="0" presStyleCnt="2">
        <dgm:presLayoutVars>
          <dgm:chPref val="3"/>
        </dgm:presLayoutVars>
      </dgm:prSet>
      <dgm:spPr/>
    </dgm:pt>
    <dgm:pt modelId="{A83EF182-E771-4369-804C-AC2D608612A7}" type="pres">
      <dgm:prSet presAssocID="{8285E499-5251-4770-85F8-FDAD1652A219}" presName="horzFour" presStyleCnt="0"/>
      <dgm:spPr/>
    </dgm:pt>
    <dgm:pt modelId="{27CAB54B-9A00-459F-9C6A-ABC213982080}" type="pres">
      <dgm:prSet presAssocID="{37485D27-F4B5-4C5D-A256-2B0F9D09413A}" presName="sibSpaceTwo" presStyleCnt="0"/>
      <dgm:spPr/>
    </dgm:pt>
    <dgm:pt modelId="{A933816D-4BC5-40CB-808A-C54282A30B9C}" type="pres">
      <dgm:prSet presAssocID="{52DF18A6-A754-40C6-B5DD-8F06105FBF5D}" presName="vertTwo" presStyleCnt="0"/>
      <dgm:spPr/>
    </dgm:pt>
    <dgm:pt modelId="{9E4FFB2C-3FD4-48DF-8965-22CDB3C5BC7B}" type="pres">
      <dgm:prSet presAssocID="{52DF18A6-A754-40C6-B5DD-8F06105FBF5D}" presName="txTwo" presStyleLbl="node2" presStyleIdx="1" presStyleCnt="2">
        <dgm:presLayoutVars>
          <dgm:chPref val="3"/>
        </dgm:presLayoutVars>
      </dgm:prSet>
      <dgm:spPr/>
    </dgm:pt>
    <dgm:pt modelId="{5478CCBC-2F0F-4EAE-9C78-083629864619}" type="pres">
      <dgm:prSet presAssocID="{52DF18A6-A754-40C6-B5DD-8F06105FBF5D}" presName="parTransTwo" presStyleCnt="0"/>
      <dgm:spPr/>
    </dgm:pt>
    <dgm:pt modelId="{EF289582-0084-433C-96B1-41618D9129C4}" type="pres">
      <dgm:prSet presAssocID="{52DF18A6-A754-40C6-B5DD-8F06105FBF5D}" presName="horzTwo" presStyleCnt="0"/>
      <dgm:spPr/>
    </dgm:pt>
    <dgm:pt modelId="{9CBF4673-D4C3-4751-BD67-559A402F1774}" type="pres">
      <dgm:prSet presAssocID="{A45C82B8-7DD7-4E32-83B7-5A564EFFC1E6}" presName="vertThree" presStyleCnt="0"/>
      <dgm:spPr/>
    </dgm:pt>
    <dgm:pt modelId="{76D91457-6C5F-418D-B5DD-866B2BAEDF5B}" type="pres">
      <dgm:prSet presAssocID="{A45C82B8-7DD7-4E32-83B7-5A564EFFC1E6}" presName="txThree" presStyleLbl="node3" presStyleIdx="1" presStyleCnt="2">
        <dgm:presLayoutVars>
          <dgm:chPref val="3"/>
        </dgm:presLayoutVars>
      </dgm:prSet>
      <dgm:spPr/>
    </dgm:pt>
    <dgm:pt modelId="{DCA59AF7-3ADC-4968-AB30-5D49E736510A}" type="pres">
      <dgm:prSet presAssocID="{A45C82B8-7DD7-4E32-83B7-5A564EFFC1E6}" presName="parTransThree" presStyleCnt="0"/>
      <dgm:spPr/>
    </dgm:pt>
    <dgm:pt modelId="{C340C493-C6F8-45DB-B83A-F490D5B94FD8}" type="pres">
      <dgm:prSet presAssocID="{A45C82B8-7DD7-4E32-83B7-5A564EFFC1E6}" presName="horzThree" presStyleCnt="0"/>
      <dgm:spPr/>
    </dgm:pt>
    <dgm:pt modelId="{B35176FA-14EF-4204-9E82-5F3FE93B6478}" type="pres">
      <dgm:prSet presAssocID="{2A0C22C4-E199-4991-80A5-21E0CE22B931}" presName="vertFour" presStyleCnt="0">
        <dgm:presLayoutVars>
          <dgm:chPref val="3"/>
        </dgm:presLayoutVars>
      </dgm:prSet>
      <dgm:spPr/>
    </dgm:pt>
    <dgm:pt modelId="{6B69CB9B-1BEA-4E87-97F9-3C1459B27886}" type="pres">
      <dgm:prSet presAssocID="{2A0C22C4-E199-4991-80A5-21E0CE22B931}" presName="txFour" presStyleLbl="node4" presStyleIdx="1" presStyleCnt="2">
        <dgm:presLayoutVars>
          <dgm:chPref val="3"/>
        </dgm:presLayoutVars>
      </dgm:prSet>
      <dgm:spPr/>
    </dgm:pt>
    <dgm:pt modelId="{2604C21A-99C7-468F-9C07-5C203647F2BC}" type="pres">
      <dgm:prSet presAssocID="{2A0C22C4-E199-4991-80A5-21E0CE22B931}" presName="horzFour" presStyleCnt="0"/>
      <dgm:spPr/>
    </dgm:pt>
  </dgm:ptLst>
  <dgm:cxnLst>
    <dgm:cxn modelId="{7FF9610C-A357-4601-8D40-2DFFB74B0E85}" srcId="{892F3EAF-38A5-4430-81CA-C5C96488FACB}" destId="{9AEA7FF3-F2C1-4D2C-B22D-5F8F840AA7B6}" srcOrd="0" destOrd="0" parTransId="{DC0A4644-493E-45AD-9F09-1D0824E1404C}" sibTransId="{4E5A9755-8526-43C7-994E-6704047C0CC6}"/>
    <dgm:cxn modelId="{CB6CCD14-F341-4BD5-8D41-9E75A676ED1C}" type="presOf" srcId="{CECC9913-49DF-4DFD-8F7A-B0DE26A5F570}" destId="{ECD09CE9-0F75-4D11-941A-DC2984B97452}" srcOrd="0" destOrd="0" presId="urn:microsoft.com/office/officeart/2005/8/layout/hierarchy4"/>
    <dgm:cxn modelId="{5E6B0941-EC3E-4307-9B69-D41BBD2FB931}" type="presOf" srcId="{52DF18A6-A754-40C6-B5DD-8F06105FBF5D}" destId="{9E4FFB2C-3FD4-48DF-8965-22CDB3C5BC7B}" srcOrd="0" destOrd="0" presId="urn:microsoft.com/office/officeart/2005/8/layout/hierarchy4"/>
    <dgm:cxn modelId="{61E24561-C243-4F3A-9320-F5E9730BDFAC}" srcId="{52DF18A6-A754-40C6-B5DD-8F06105FBF5D}" destId="{A45C82B8-7DD7-4E32-83B7-5A564EFFC1E6}" srcOrd="0" destOrd="0" parTransId="{B1EFF30D-739F-4351-B569-893893D6AACD}" sibTransId="{A4B7B170-72C9-4AD0-BC3A-7BE8F43F0352}"/>
    <dgm:cxn modelId="{4737AA43-3FAE-4636-9691-975276C8517D}" type="presOf" srcId="{892F3EAF-38A5-4430-81CA-C5C96488FACB}" destId="{BAC3C46C-8040-4A8F-8096-4AE81B0B264E}" srcOrd="0" destOrd="0" presId="urn:microsoft.com/office/officeart/2005/8/layout/hierarchy4"/>
    <dgm:cxn modelId="{09423569-A659-435A-946E-BEC3CDEF866C}" type="presOf" srcId="{2A0C22C4-E199-4991-80A5-21E0CE22B931}" destId="{6B69CB9B-1BEA-4E87-97F9-3C1459B27886}" srcOrd="0" destOrd="0" presId="urn:microsoft.com/office/officeart/2005/8/layout/hierarchy4"/>
    <dgm:cxn modelId="{900F2758-626D-4429-892E-141366E976BA}" type="presOf" srcId="{8285E499-5251-4770-85F8-FDAD1652A219}" destId="{4FCFBEE2-747D-4B6C-A076-0C2FD919341B}" srcOrd="0" destOrd="0" presId="urn:microsoft.com/office/officeart/2005/8/layout/hierarchy4"/>
    <dgm:cxn modelId="{2596128D-7F84-40D1-B660-A0246415FF35}" srcId="{CECC9913-49DF-4DFD-8F7A-B0DE26A5F570}" destId="{52DF18A6-A754-40C6-B5DD-8F06105FBF5D}" srcOrd="1" destOrd="0" parTransId="{29E813D0-87CE-469F-ABBF-22C0E8F9C65F}" sibTransId="{E1C5EBA9-C3D9-477F-A9A2-957126233F60}"/>
    <dgm:cxn modelId="{197000A4-ABFC-4885-BCB6-F0ACA63AD1A1}" srcId="{A45C82B8-7DD7-4E32-83B7-5A564EFFC1E6}" destId="{2A0C22C4-E199-4991-80A5-21E0CE22B931}" srcOrd="0" destOrd="0" parTransId="{20E3506E-59DD-4D9D-B1C6-6FF05EA58213}" sibTransId="{EB95103F-78AC-4809-AE4B-FE762C6FBDE4}"/>
    <dgm:cxn modelId="{6588B9A5-61E3-428E-99AF-9A8F75A116CB}" type="presOf" srcId="{9AEA7FF3-F2C1-4D2C-B22D-5F8F840AA7B6}" destId="{F33DF1A3-6D04-4585-AEBE-6BD82F3B2CEB}" srcOrd="0" destOrd="0" presId="urn:microsoft.com/office/officeart/2005/8/layout/hierarchy4"/>
    <dgm:cxn modelId="{FFBE7BB0-178C-4A49-8AEB-1D21744A3EAB}" type="presOf" srcId="{0B7CF27B-66C6-4524-80A6-731601BE700B}" destId="{A006F601-788B-4774-88F3-7E6F31C716FD}" srcOrd="0" destOrd="0" presId="urn:microsoft.com/office/officeart/2005/8/layout/hierarchy4"/>
    <dgm:cxn modelId="{DC6961B2-A0AD-455C-B416-B36603AF6916}" srcId="{CECC9913-49DF-4DFD-8F7A-B0DE26A5F570}" destId="{892F3EAF-38A5-4430-81CA-C5C96488FACB}" srcOrd="0" destOrd="0" parTransId="{98C43356-28DC-4873-AD69-5041BE737213}" sibTransId="{37485D27-F4B5-4C5D-A256-2B0F9D09413A}"/>
    <dgm:cxn modelId="{16B9CCDA-88EE-44BB-8A94-303E0ABC6466}" srcId="{0B7CF27B-66C6-4524-80A6-731601BE700B}" destId="{CECC9913-49DF-4DFD-8F7A-B0DE26A5F570}" srcOrd="0" destOrd="0" parTransId="{DBD9398F-2AA8-483B-9733-756836ED94A2}" sibTransId="{BEFD8DA0-18EC-4E8C-908F-3D7B78B5B729}"/>
    <dgm:cxn modelId="{111C37DE-7CBF-4265-8552-261412045443}" type="presOf" srcId="{A45C82B8-7DD7-4E32-83B7-5A564EFFC1E6}" destId="{76D91457-6C5F-418D-B5DD-866B2BAEDF5B}" srcOrd="0" destOrd="0" presId="urn:microsoft.com/office/officeart/2005/8/layout/hierarchy4"/>
    <dgm:cxn modelId="{5A8EC0E2-3BAA-40DE-9E2C-402174208DE6}" srcId="{9AEA7FF3-F2C1-4D2C-B22D-5F8F840AA7B6}" destId="{8285E499-5251-4770-85F8-FDAD1652A219}" srcOrd="0" destOrd="0" parTransId="{7D378FA3-E86B-40EC-A17C-EADB98DCCE3E}" sibTransId="{F618DC31-5CB4-4EC4-9BCF-A4EAE30635F1}"/>
    <dgm:cxn modelId="{56C61482-3782-4427-AEE4-1658990F6789}" type="presParOf" srcId="{A006F601-788B-4774-88F3-7E6F31C716FD}" destId="{2D675EEC-CB99-48B5-87D3-410A3933FBA2}" srcOrd="0" destOrd="0" presId="urn:microsoft.com/office/officeart/2005/8/layout/hierarchy4"/>
    <dgm:cxn modelId="{CA720303-3216-414D-A1F9-0A1266B89D68}" type="presParOf" srcId="{2D675EEC-CB99-48B5-87D3-410A3933FBA2}" destId="{ECD09CE9-0F75-4D11-941A-DC2984B97452}" srcOrd="0" destOrd="0" presId="urn:microsoft.com/office/officeart/2005/8/layout/hierarchy4"/>
    <dgm:cxn modelId="{9817D5A1-8FB6-48F9-8113-3D4A49A2B5B1}" type="presParOf" srcId="{2D675EEC-CB99-48B5-87D3-410A3933FBA2}" destId="{34C8F137-AF1C-4871-B9A6-CD2354B70D40}" srcOrd="1" destOrd="0" presId="urn:microsoft.com/office/officeart/2005/8/layout/hierarchy4"/>
    <dgm:cxn modelId="{7B1201B6-EAE8-42F4-9873-9732770593D9}" type="presParOf" srcId="{2D675EEC-CB99-48B5-87D3-410A3933FBA2}" destId="{09353037-BB75-48F6-8116-11F0E419166D}" srcOrd="2" destOrd="0" presId="urn:microsoft.com/office/officeart/2005/8/layout/hierarchy4"/>
    <dgm:cxn modelId="{7D8EA825-8BA2-4CFF-88B4-8B84BB4B1AFC}" type="presParOf" srcId="{09353037-BB75-48F6-8116-11F0E419166D}" destId="{50E7C003-6700-4738-AE8F-1D5FFFDE5EF1}" srcOrd="0" destOrd="0" presId="urn:microsoft.com/office/officeart/2005/8/layout/hierarchy4"/>
    <dgm:cxn modelId="{A6C47BD9-D3A7-4666-8247-3CFCCF74F3B7}" type="presParOf" srcId="{50E7C003-6700-4738-AE8F-1D5FFFDE5EF1}" destId="{BAC3C46C-8040-4A8F-8096-4AE81B0B264E}" srcOrd="0" destOrd="0" presId="urn:microsoft.com/office/officeart/2005/8/layout/hierarchy4"/>
    <dgm:cxn modelId="{77F7BF0D-52BA-4C50-888A-783E7843BF67}" type="presParOf" srcId="{50E7C003-6700-4738-AE8F-1D5FFFDE5EF1}" destId="{B2C8DB19-E551-4ABB-99F4-D775E98987CF}" srcOrd="1" destOrd="0" presId="urn:microsoft.com/office/officeart/2005/8/layout/hierarchy4"/>
    <dgm:cxn modelId="{672A4015-E181-4DAA-B8E1-ECD58A2BAF0F}" type="presParOf" srcId="{50E7C003-6700-4738-AE8F-1D5FFFDE5EF1}" destId="{99A9DAAE-9EB0-4300-B67C-C127476DE7D3}" srcOrd="2" destOrd="0" presId="urn:microsoft.com/office/officeart/2005/8/layout/hierarchy4"/>
    <dgm:cxn modelId="{50903D43-ECE5-4DBE-9059-667F2CBB9294}" type="presParOf" srcId="{99A9DAAE-9EB0-4300-B67C-C127476DE7D3}" destId="{0AF08C17-5A2F-4A10-9E28-E4C9C38F9318}" srcOrd="0" destOrd="0" presId="urn:microsoft.com/office/officeart/2005/8/layout/hierarchy4"/>
    <dgm:cxn modelId="{DF42A883-A857-4AFA-98B7-78CC42B72FCB}" type="presParOf" srcId="{0AF08C17-5A2F-4A10-9E28-E4C9C38F9318}" destId="{F33DF1A3-6D04-4585-AEBE-6BD82F3B2CEB}" srcOrd="0" destOrd="0" presId="urn:microsoft.com/office/officeart/2005/8/layout/hierarchy4"/>
    <dgm:cxn modelId="{7BA3347A-38FA-463D-8591-2D380684F9C0}" type="presParOf" srcId="{0AF08C17-5A2F-4A10-9E28-E4C9C38F9318}" destId="{13D765DB-C32C-4750-A346-4AE2BFDA0B04}" srcOrd="1" destOrd="0" presId="urn:microsoft.com/office/officeart/2005/8/layout/hierarchy4"/>
    <dgm:cxn modelId="{EC55D2C0-BC7D-4C78-A6C0-D0CA5D0EB1F1}" type="presParOf" srcId="{0AF08C17-5A2F-4A10-9E28-E4C9C38F9318}" destId="{0B09044D-0B81-4340-8E8E-999A8BDABDE4}" srcOrd="2" destOrd="0" presId="urn:microsoft.com/office/officeart/2005/8/layout/hierarchy4"/>
    <dgm:cxn modelId="{58538E2F-8E64-44AB-A4ED-3DE5A1D1F72A}" type="presParOf" srcId="{0B09044D-0B81-4340-8E8E-999A8BDABDE4}" destId="{1ED60E13-2EDC-40CB-BED2-5D5CD17F6E14}" srcOrd="0" destOrd="0" presId="urn:microsoft.com/office/officeart/2005/8/layout/hierarchy4"/>
    <dgm:cxn modelId="{320FD1FB-522B-45F6-B894-B92472BD4803}" type="presParOf" srcId="{1ED60E13-2EDC-40CB-BED2-5D5CD17F6E14}" destId="{4FCFBEE2-747D-4B6C-A076-0C2FD919341B}" srcOrd="0" destOrd="0" presId="urn:microsoft.com/office/officeart/2005/8/layout/hierarchy4"/>
    <dgm:cxn modelId="{1F38DAD2-C680-415C-A4A8-B8C6514442FB}" type="presParOf" srcId="{1ED60E13-2EDC-40CB-BED2-5D5CD17F6E14}" destId="{A83EF182-E771-4369-804C-AC2D608612A7}" srcOrd="1" destOrd="0" presId="urn:microsoft.com/office/officeart/2005/8/layout/hierarchy4"/>
    <dgm:cxn modelId="{D4314E29-6B06-485E-87BC-F37ECB109831}" type="presParOf" srcId="{09353037-BB75-48F6-8116-11F0E419166D}" destId="{27CAB54B-9A00-459F-9C6A-ABC213982080}" srcOrd="1" destOrd="0" presId="urn:microsoft.com/office/officeart/2005/8/layout/hierarchy4"/>
    <dgm:cxn modelId="{8DE84E42-EDAB-461C-B056-07AFDDAC5B27}" type="presParOf" srcId="{09353037-BB75-48F6-8116-11F0E419166D}" destId="{A933816D-4BC5-40CB-808A-C54282A30B9C}" srcOrd="2" destOrd="0" presId="urn:microsoft.com/office/officeart/2005/8/layout/hierarchy4"/>
    <dgm:cxn modelId="{210C0D2E-1398-4712-B02B-84CCFCAD44E2}" type="presParOf" srcId="{A933816D-4BC5-40CB-808A-C54282A30B9C}" destId="{9E4FFB2C-3FD4-48DF-8965-22CDB3C5BC7B}" srcOrd="0" destOrd="0" presId="urn:microsoft.com/office/officeart/2005/8/layout/hierarchy4"/>
    <dgm:cxn modelId="{06BC02D8-2E3D-4F0F-853D-AB3D3C082B95}" type="presParOf" srcId="{A933816D-4BC5-40CB-808A-C54282A30B9C}" destId="{5478CCBC-2F0F-4EAE-9C78-083629864619}" srcOrd="1" destOrd="0" presId="urn:microsoft.com/office/officeart/2005/8/layout/hierarchy4"/>
    <dgm:cxn modelId="{2D0CAAAE-7836-4380-8A00-14F8AEE2C4FB}" type="presParOf" srcId="{A933816D-4BC5-40CB-808A-C54282A30B9C}" destId="{EF289582-0084-433C-96B1-41618D9129C4}" srcOrd="2" destOrd="0" presId="urn:microsoft.com/office/officeart/2005/8/layout/hierarchy4"/>
    <dgm:cxn modelId="{2BED461B-FBD5-4F24-A47E-9C6877677941}" type="presParOf" srcId="{EF289582-0084-433C-96B1-41618D9129C4}" destId="{9CBF4673-D4C3-4751-BD67-559A402F1774}" srcOrd="0" destOrd="0" presId="urn:microsoft.com/office/officeart/2005/8/layout/hierarchy4"/>
    <dgm:cxn modelId="{86DF13C3-9BBF-452C-AAA7-EA363D5F1925}" type="presParOf" srcId="{9CBF4673-D4C3-4751-BD67-559A402F1774}" destId="{76D91457-6C5F-418D-B5DD-866B2BAEDF5B}" srcOrd="0" destOrd="0" presId="urn:microsoft.com/office/officeart/2005/8/layout/hierarchy4"/>
    <dgm:cxn modelId="{E405EDAD-36EC-4113-A90F-E604F5A3A00A}" type="presParOf" srcId="{9CBF4673-D4C3-4751-BD67-559A402F1774}" destId="{DCA59AF7-3ADC-4968-AB30-5D49E736510A}" srcOrd="1" destOrd="0" presId="urn:microsoft.com/office/officeart/2005/8/layout/hierarchy4"/>
    <dgm:cxn modelId="{89324316-9CB4-4ECF-B028-239F47193132}" type="presParOf" srcId="{9CBF4673-D4C3-4751-BD67-559A402F1774}" destId="{C340C493-C6F8-45DB-B83A-F490D5B94FD8}" srcOrd="2" destOrd="0" presId="urn:microsoft.com/office/officeart/2005/8/layout/hierarchy4"/>
    <dgm:cxn modelId="{E8D6E374-76DA-4D44-9E0B-6C31F852A8EA}" type="presParOf" srcId="{C340C493-C6F8-45DB-B83A-F490D5B94FD8}" destId="{B35176FA-14EF-4204-9E82-5F3FE93B6478}" srcOrd="0" destOrd="0" presId="urn:microsoft.com/office/officeart/2005/8/layout/hierarchy4"/>
    <dgm:cxn modelId="{4B51A456-4DA0-49EF-81BE-DC2541C3E526}" type="presParOf" srcId="{B35176FA-14EF-4204-9E82-5F3FE93B6478}" destId="{6B69CB9B-1BEA-4E87-97F9-3C1459B27886}" srcOrd="0" destOrd="0" presId="urn:microsoft.com/office/officeart/2005/8/layout/hierarchy4"/>
    <dgm:cxn modelId="{5F624EA3-50AF-4970-BF09-75037C8C3210}" type="presParOf" srcId="{B35176FA-14EF-4204-9E82-5F3FE93B6478}" destId="{2604C21A-99C7-468F-9C07-5C203647F2B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09CE9-0F75-4D11-941A-DC2984B97452}">
      <dsp:nvSpPr>
        <dsp:cNvPr id="0" name=""/>
        <dsp:cNvSpPr/>
      </dsp:nvSpPr>
      <dsp:spPr>
        <a:xfrm>
          <a:off x="3082" y="642"/>
          <a:ext cx="8343507" cy="1081953"/>
        </a:xfrm>
        <a:prstGeom prst="roundRect">
          <a:avLst>
            <a:gd name="adj" fmla="val 10000"/>
          </a:avLst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Enfant ou jeune sous traitement médical avant l’activité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ou souffrant d’une maladie qui nécessite un traitement régulier ou ponctuel</a:t>
          </a:r>
          <a:endParaRPr lang="fr-BE" sz="2000" kern="1200" dirty="0"/>
        </a:p>
      </dsp:txBody>
      <dsp:txXfrm>
        <a:off x="34771" y="32331"/>
        <a:ext cx="8280129" cy="1018575"/>
      </dsp:txXfrm>
    </dsp:sp>
    <dsp:sp modelId="{BAC3C46C-8040-4A8F-8096-4AE81B0B264E}">
      <dsp:nvSpPr>
        <dsp:cNvPr id="0" name=""/>
        <dsp:cNvSpPr/>
      </dsp:nvSpPr>
      <dsp:spPr>
        <a:xfrm>
          <a:off x="3082" y="119127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Participant autonome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dans sa prise de médicament</a:t>
          </a:r>
        </a:p>
      </dsp:txBody>
      <dsp:txXfrm>
        <a:off x="34771" y="1222960"/>
        <a:ext cx="3940224" cy="1018575"/>
      </dsp:txXfrm>
    </dsp:sp>
    <dsp:sp modelId="{F33DF1A3-6D04-4585-AEBE-6BD82F3B2CEB}">
      <dsp:nvSpPr>
        <dsp:cNvPr id="0" name=""/>
        <dsp:cNvSpPr/>
      </dsp:nvSpPr>
      <dsp:spPr>
        <a:xfrm>
          <a:off x="3082" y="238190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>
              <a:latin typeface="Muli" panose="02000503000000000000" pitchFamily="2" charset="0"/>
            </a:rPr>
            <a:t>Notification écrite</a:t>
          </a:r>
        </a:p>
      </dsp:txBody>
      <dsp:txXfrm>
        <a:off x="34771" y="2413590"/>
        <a:ext cx="3940224" cy="1018575"/>
      </dsp:txXfrm>
    </dsp:sp>
    <dsp:sp modelId="{4FCFBEE2-747D-4B6C-A076-0C2FD919341B}">
      <dsp:nvSpPr>
        <dsp:cNvPr id="0" name=""/>
        <dsp:cNvSpPr/>
      </dsp:nvSpPr>
      <dsp:spPr>
        <a:xfrm>
          <a:off x="3082" y="3572530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  <a:t>Prise de médicaments</a:t>
          </a:r>
          <a:b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  <a:t>sous la responsabilité du participant</a:t>
          </a:r>
        </a:p>
      </dsp:txBody>
      <dsp:txXfrm>
        <a:off x="34771" y="3604219"/>
        <a:ext cx="3940224" cy="1018575"/>
      </dsp:txXfrm>
    </dsp:sp>
    <dsp:sp modelId="{9E4FFB2C-3FD4-48DF-8965-22CDB3C5BC7B}">
      <dsp:nvSpPr>
        <dsp:cNvPr id="0" name=""/>
        <dsp:cNvSpPr/>
      </dsp:nvSpPr>
      <dsp:spPr>
        <a:xfrm>
          <a:off x="4342987" y="119127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Participant non autonome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dans sa prise de médicament</a:t>
          </a:r>
        </a:p>
      </dsp:txBody>
      <dsp:txXfrm>
        <a:off x="4374676" y="1222960"/>
        <a:ext cx="3940224" cy="1018575"/>
      </dsp:txXfrm>
    </dsp:sp>
    <dsp:sp modelId="{76D91457-6C5F-418D-B5DD-866B2BAEDF5B}">
      <dsp:nvSpPr>
        <dsp:cNvPr id="0" name=""/>
        <dsp:cNvSpPr/>
      </dsp:nvSpPr>
      <dsp:spPr>
        <a:xfrm>
          <a:off x="4342987" y="238190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>
              <a:latin typeface="Muli" panose="02000503000000000000" pitchFamily="2" charset="0"/>
            </a:rPr>
            <a:t>Prescription médicale</a:t>
          </a:r>
          <a:br>
            <a:rPr lang="fr-BE" sz="2000" kern="1200">
              <a:latin typeface="Muli" panose="02000503000000000000" pitchFamily="2" charset="0"/>
            </a:rPr>
          </a:br>
          <a:r>
            <a:rPr lang="fr-BE" sz="2000" kern="1200">
              <a:latin typeface="Muli" panose="02000503000000000000" pitchFamily="2" charset="0"/>
            </a:rPr>
            <a:t>et consignes écrites</a:t>
          </a:r>
        </a:p>
      </dsp:txBody>
      <dsp:txXfrm>
        <a:off x="4374676" y="2413590"/>
        <a:ext cx="3940224" cy="1018575"/>
      </dsp:txXfrm>
    </dsp:sp>
    <dsp:sp modelId="{6B69CB9B-1BEA-4E87-97F9-3C1459B27886}">
      <dsp:nvSpPr>
        <dsp:cNvPr id="0" name=""/>
        <dsp:cNvSpPr/>
      </dsp:nvSpPr>
      <dsp:spPr>
        <a:xfrm>
          <a:off x="4342987" y="3572530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Administration du traitement</a:t>
          </a:r>
          <a:b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par un encadrant</a:t>
          </a:r>
          <a:b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(dans la mesure de ses possibilités)</a:t>
          </a:r>
        </a:p>
      </dsp:txBody>
      <dsp:txXfrm>
        <a:off x="4374676" y="3604219"/>
        <a:ext cx="3940224" cy="1018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FB8BE-9943-5047-9B0C-835AB6EC4931}" type="datetimeFigureOut">
              <a:t>03/02/2025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BE829-1B5E-D541-B58A-E10F0D2DB75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22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667-9F68-964D-96A1-ED51960D5DF3}" type="datetimeFigureOut">
              <a:t>03/02/2025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3A64A-C3BC-E34A-B67B-9D545D1EA98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03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tif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tif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tif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548" y="593105"/>
            <a:ext cx="3555174" cy="56997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2BB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924203" y="4924868"/>
            <a:ext cx="5673817" cy="3480182"/>
          </a:xfrm>
          <a:prstGeom prst="rect">
            <a:avLst/>
          </a:prstGeom>
        </p:spPr>
      </p:pic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589" y="4983502"/>
            <a:ext cx="1069874" cy="168145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856" y="213046"/>
            <a:ext cx="4255363" cy="46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53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F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6" name="Image 35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01184">
            <a:off x="6190075" y="2155038"/>
            <a:ext cx="5916689" cy="3629153"/>
          </a:xfrm>
          <a:prstGeom prst="rect">
            <a:avLst/>
          </a:prstGeom>
        </p:spPr>
      </p:pic>
      <p:grpSp>
        <p:nvGrpSpPr>
          <p:cNvPr id="37" name="Grouper 36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38" name="Rectangle 37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33" name="Image 3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6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F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4" name="Grouper 3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22" name="Rectangle 21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1D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6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266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30013">
            <a:off x="454065" y="-2772099"/>
            <a:ext cx="8319867" cy="10942226"/>
          </a:xfrm>
          <a:prstGeom prst="rect">
            <a:avLst/>
          </a:prstGeom>
        </p:spPr>
      </p:pic>
      <p:sp>
        <p:nvSpPr>
          <p:cNvPr id="13" name="Ellipse 12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996" y="4475207"/>
            <a:ext cx="1289877" cy="19649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29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3365">
            <a:off x="264535" y="3652418"/>
            <a:ext cx="4065896" cy="534743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61459">
            <a:off x="6798814" y="-761363"/>
            <a:ext cx="5421194" cy="401057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9202" y="4967364"/>
            <a:ext cx="1114358" cy="16975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0F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1278">
            <a:off x="7286269" y="1258684"/>
            <a:ext cx="5694733" cy="7489671"/>
          </a:xfrm>
          <a:prstGeom prst="rect">
            <a:avLst/>
          </a:prstGeom>
        </p:spPr>
      </p:pic>
      <p:grpSp>
        <p:nvGrpSpPr>
          <p:cNvPr id="15" name="Grouper 14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6" name="Rectangle 15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5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0F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17" name="Grouper 16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8" name="Rectangle 17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266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5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5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5400000">
            <a:off x="-809617" y="-3986383"/>
            <a:ext cx="10850278" cy="8432115"/>
          </a:xfrm>
          <a:prstGeom prst="rect">
            <a:avLst/>
          </a:prstGeom>
        </p:spPr>
      </p:pic>
      <p:sp>
        <p:nvSpPr>
          <p:cNvPr id="6" name="Ellipse 5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490" y="4338320"/>
            <a:ext cx="1300523" cy="21425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7164">
            <a:off x="187539" y="3943631"/>
            <a:ext cx="3983595" cy="550361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84274">
            <a:off x="6862559" y="10133"/>
            <a:ext cx="5065800" cy="3936803"/>
          </a:xfrm>
          <a:prstGeom prst="rect">
            <a:avLst/>
          </a:prstGeom>
        </p:spPr>
      </p:pic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588" y="4859626"/>
            <a:ext cx="1114358" cy="18358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2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269">
            <a:off x="7205247" y="1101000"/>
            <a:ext cx="4835055" cy="6679972"/>
          </a:xfrm>
          <a:prstGeom prst="rect">
            <a:avLst/>
          </a:prstGeom>
        </p:spPr>
      </p:pic>
      <p:grpSp>
        <p:nvGrpSpPr>
          <p:cNvPr id="14" name="Grouper 13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5" name="Rectangle 14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496" y="95046"/>
            <a:ext cx="594360" cy="792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229676"/>
            <a:ext cx="8773041" cy="6426618"/>
          </a:xfrm>
          <a:prstGeom prst="rect">
            <a:avLst/>
          </a:prstGeom>
          <a:solidFill>
            <a:srgbClr val="0B44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923" y="1322085"/>
            <a:ext cx="2659860" cy="42649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2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9" name="Grouper 8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2" name="Rectangle 11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496" y="95046"/>
            <a:ext cx="594360" cy="792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5" y="-659205"/>
            <a:ext cx="8773041" cy="5733064"/>
          </a:xfrm>
          <a:prstGeom prst="rect">
            <a:avLst/>
          </a:prstGeom>
        </p:spPr>
      </p:pic>
      <p:sp>
        <p:nvSpPr>
          <p:cNvPr id="8" name="Ellipse 7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801" y="4582161"/>
            <a:ext cx="1354343" cy="1963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72" y="-625569"/>
            <a:ext cx="7971970" cy="520957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348" y="5082493"/>
            <a:ext cx="1114358" cy="161527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89785" y="3706222"/>
            <a:ext cx="7971970" cy="52095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DE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260" y="1108873"/>
            <a:ext cx="3974551" cy="5946485"/>
          </a:xfrm>
          <a:prstGeom prst="rect">
            <a:avLst/>
          </a:prstGeom>
        </p:spPr>
      </p:pic>
      <p:grpSp>
        <p:nvGrpSpPr>
          <p:cNvPr id="9" name="Grouper 8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0" name="Rectangle 9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86" y="92506"/>
            <a:ext cx="598170" cy="797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DE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8" name="Grouper 7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9" name="Rectangle 8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86" y="92506"/>
            <a:ext cx="598170" cy="797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ceuil_vr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548" y="593105"/>
            <a:ext cx="3555174" cy="569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43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72615" y="619470"/>
            <a:ext cx="8773040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1" name="Ellipse 10"/>
          <p:cNvSpPr/>
          <p:nvPr userDrawn="1"/>
        </p:nvSpPr>
        <p:spPr>
          <a:xfrm>
            <a:off x="8273169" y="5615612"/>
            <a:ext cx="931791" cy="1242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577" y="5821680"/>
            <a:ext cx="411079" cy="8346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72615" y="619470"/>
            <a:ext cx="2837285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577" y="5821680"/>
            <a:ext cx="411079" cy="8346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87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104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ln>
                <a:solidFill>
                  <a:srgbClr val="104579"/>
                </a:solidFill>
              </a:ln>
              <a:solidFill>
                <a:srgbClr val="104579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3BC7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3F3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1D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8" name="Image 27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1299272">
            <a:off x="442050" y="-1510887"/>
            <a:ext cx="8234172" cy="8978918"/>
          </a:xfrm>
          <a:prstGeom prst="rect">
            <a:avLst/>
          </a:prstGeom>
        </p:spPr>
      </p:pic>
      <p:sp>
        <p:nvSpPr>
          <p:cNvPr id="6" name="Ellipse 5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7384" y="4444728"/>
            <a:ext cx="1293993" cy="203369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50" r:id="rId3"/>
    <p:sldLayoutId id="2147483671" r:id="rId4"/>
    <p:sldLayoutId id="2147483672" r:id="rId5"/>
    <p:sldLayoutId id="2147483676" r:id="rId6"/>
    <p:sldLayoutId id="2147483681" r:id="rId7"/>
    <p:sldLayoutId id="2147483675" r:id="rId8"/>
    <p:sldLayoutId id="2147483656" r:id="rId9"/>
    <p:sldLayoutId id="2147483677" r:id="rId10"/>
    <p:sldLayoutId id="2147483654" r:id="rId11"/>
    <p:sldLayoutId id="2147483660" r:id="rId12"/>
    <p:sldLayoutId id="2147483658" r:id="rId13"/>
    <p:sldLayoutId id="2147483678" r:id="rId14"/>
    <p:sldLayoutId id="2147483661" r:id="rId15"/>
    <p:sldLayoutId id="2147483659" r:id="rId16"/>
    <p:sldLayoutId id="2147483665" r:id="rId17"/>
    <p:sldLayoutId id="2147483679" r:id="rId18"/>
    <p:sldLayoutId id="2147483664" r:id="rId19"/>
    <p:sldLayoutId id="2147483666" r:id="rId20"/>
    <p:sldLayoutId id="2147483669" r:id="rId21"/>
    <p:sldLayoutId id="2147483680" r:id="rId22"/>
    <p:sldLayoutId id="2147483668" r:id="rId23"/>
    <p:sldLayoutId id="2147483670" r:id="rId24"/>
    <p:sldLayoutId id="214748368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-1524000" y="3626922"/>
            <a:ext cx="121920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200" b="1" dirty="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Kit TU Bienêtre et sécurité / </a:t>
            </a:r>
            <a:r>
              <a:rPr lang="fr-FR" sz="3200" dirty="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Annexe </a:t>
            </a:r>
            <a:r>
              <a:rPr lang="fr-FR" sz="320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Dbis</a:t>
            </a:r>
            <a:endParaRPr lang="fr-FR" sz="3200" dirty="0">
              <a:solidFill>
                <a:srgbClr val="104579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1524000" y="2322558"/>
            <a:ext cx="1219199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Cadre de fonctionnement de gestion</a:t>
            </a:r>
            <a:b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</a:br>
            <a: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des soins en centre de vacances</a:t>
            </a:r>
          </a:p>
        </p:txBody>
      </p:sp>
      <p:pic>
        <p:nvPicPr>
          <p:cNvPr id="5" name="Image 4" descr="Une image contenant texte, logo, Graphique, symbole&#10;&#10;Description générée automatiquement">
            <a:extLst>
              <a:ext uri="{FF2B5EF4-FFF2-40B4-BE49-F238E27FC236}">
                <a16:creationId xmlns:a16="http://schemas.microsoft.com/office/drawing/2014/main" id="{B960A371-66B6-05C6-D655-046FF01FA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714" y="519248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647784"/>
            <a:ext cx="8262257" cy="1011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Administration du traitement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endParaRPr lang="fr-BE" sz="2400" b="1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32BFF639-9E29-BA52-4F2C-346AC22978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8266943"/>
              </p:ext>
            </p:extLst>
          </p:nvPr>
        </p:nvGraphicFramePr>
        <p:xfrm>
          <a:off x="360219" y="1117601"/>
          <a:ext cx="8349672" cy="4655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B7DFA9D-099B-53D6-31E0-F880CFF120A4}"/>
              </a:ext>
            </a:extLst>
          </p:cNvPr>
          <p:cNvCxnSpPr/>
          <p:nvPr/>
        </p:nvCxnSpPr>
        <p:spPr>
          <a:xfrm>
            <a:off x="4544292" y="2346034"/>
            <a:ext cx="0" cy="3380509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60FD4B9F-89BC-7D90-EFA4-BB957214EE7E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5685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C3C46C-8040-4A8F-8096-4AE81B0B2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3DF1A3-6D04-4585-AEBE-6BD82F3B2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CFBEE2-747D-4B6C-A076-0C2FD9193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4FFB2C-3FD4-48DF-8965-22CDB3C5BC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D91457-6C5F-418D-B5DD-866B2BAEDF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69CB9B-1BEA-4E87-97F9-3C1459B27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1229675"/>
            <a:ext cx="8262257" cy="4876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Règle générale 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toute administration libre de médicaments est interdite.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Exception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 réponse à des situations spécifiques liées aux besoins du terrain en administrant :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du Paracétamol ;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un antiseptique ;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une pommade apaisante pour bleus et piqures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(après avoir pris l’avis du médecin ou du pharmacien).</a:t>
            </a:r>
          </a:p>
          <a:p>
            <a:pPr algn="ctr"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Aucun médicament autre que ceux de cette liste</a:t>
            </a:r>
            <a:b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 pourra être donné à l’initiative de l’animateur.</a:t>
            </a:r>
            <a:endParaRPr lang="fr-BE" sz="24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E27230-A12B-F5F6-3456-D74C0F150C9C}"/>
              </a:ext>
            </a:extLst>
          </p:cNvPr>
          <p:cNvSpPr/>
          <p:nvPr/>
        </p:nvSpPr>
        <p:spPr>
          <a:xfrm>
            <a:off x="594509" y="5126175"/>
            <a:ext cx="7478073" cy="979055"/>
          </a:xfrm>
          <a:prstGeom prst="rect">
            <a:avLst/>
          </a:prstGeom>
          <a:noFill/>
          <a:ln w="19050">
            <a:solidFill>
              <a:srgbClr val="1045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45007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594509" y="1580948"/>
            <a:ext cx="8262257" cy="290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En cas de maux de tête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Sans fièvre, peut être signe de fatigue, faim/soif, tension émotionnelle, problèmes de vue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ou traumatisme crânien.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Avec fièvre, est signe d’une infection virale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ou bactérienne la plupart du temps.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3066104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02326" y="768147"/>
            <a:ext cx="8262257" cy="454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Administration de Paracétamol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</a:rPr>
              <a:t>(s</a:t>
            </a:r>
            <a:r>
              <a:rPr lang="fr-BE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-Bold"/>
              </a:rPr>
              <a:t>i douleur ou fièvre)</a:t>
            </a:r>
            <a:endParaRPr lang="fr-BE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Au préalable, vérifier l’absence de contre-indication à son utilisation sur la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fiche santé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En cas de fièvre, de douleur aigüe, persistante ou inexpliquée, consulter rapidement un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médecin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, surtout si le comportement de l’enfant a changé 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(le paracétamol peut être donné pour soulager l’enfant en attendant la consultation).</a:t>
            </a:r>
            <a:endParaRPr lang="fr-BE" dirty="0">
              <a:solidFill>
                <a:srgbClr val="104579"/>
              </a:solidFill>
              <a:latin typeface="Muli" panose="02000503000000000000" pitchFamily="2" charset="0"/>
              <a:cs typeface="Calibri" panose="020F050202020403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Doses usuelles recommandées de paracétamol :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15 mg par kilo et par prise </a:t>
            </a: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(à répéter éventuellement toutes les 6 heures) </a:t>
            </a: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 préférence par la bouche </a:t>
            </a: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(sirop, comprimé)</a:t>
            </a:r>
            <a:endParaRPr lang="fr-BE" sz="16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À titre indicatif, par prise (et maximum 4 prises par jour) :</a:t>
            </a:r>
            <a:endParaRPr lang="fr-BE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3275" lvl="0" algn="just">
              <a:lnSpc>
                <a:spcPct val="107000"/>
              </a:lnSpc>
              <a:spcAft>
                <a:spcPts val="300"/>
              </a:spcAft>
            </a:pP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6-9 ans : 250-400 mg	9-12 ans : 350-500 mg</a:t>
            </a:r>
            <a:endParaRPr lang="fr-BE" sz="16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3275"/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12-16 ans : 450-500 mg	&gt;16 ans : 500 mg</a:t>
            </a:r>
            <a:endParaRPr lang="fr-FR" sz="1600" dirty="0">
              <a:solidFill>
                <a:srgbClr val="104579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3849873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02326" y="768147"/>
            <a:ext cx="8555347" cy="508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bleu ou piqure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Application d’une pommade apaisante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Uniquement après avoir pris l’avis du médecin ou du pharmacien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Jamais sur une plaie ouverte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plaie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Petite plaie : lavage avec du savon doux liquide (pH neutre)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Plaie plus importante : application d’un antiseptique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Iso-</a:t>
            </a:r>
            <a:r>
              <a:rPr lang="fr-BE" sz="1600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Betadine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® ou </a:t>
            </a:r>
            <a:r>
              <a:rPr lang="fr-BE" sz="1600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Cedium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® (en spray ou doses à usage unique)</a:t>
            </a:r>
            <a:endParaRPr lang="fr-BE" dirty="0">
              <a:solidFill>
                <a:srgbClr val="104579"/>
              </a:solidFill>
              <a:latin typeface="Muli" panose="02000503000000000000" pitchFamily="2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Point d’attention : ne jamais mélanger deux antiseptiques différents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(risque de brulure) 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  <a:sym typeface="Wingdings 3" panose="05040102010807070707" pitchFamily="18" charset="2"/>
              </a:rPr>
              <a:t>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 un seul type d’antiseptique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dans les trousses de secours et la boite de soins.</a:t>
            </a:r>
            <a:endParaRPr lang="fr-FR" sz="1600" dirty="0">
              <a:solidFill>
                <a:srgbClr val="104579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4037075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94326" y="760177"/>
            <a:ext cx="8555347" cy="2039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brulure</a:t>
            </a:r>
          </a:p>
          <a:p>
            <a:pPr marL="285750" indent="-2857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i="1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Cooling</a:t>
            </a:r>
            <a:r>
              <a:rPr lang="fr-BE" i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 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: 20-20-20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Eau à une température de 20 degrés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Pendant 20 minutes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Avec une distance de 20 cm entre la blessure et le robinet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4AAA33FF-3908-48DC-20F5-C757FF564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388" y="3065800"/>
            <a:ext cx="8552035" cy="292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85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229675"/>
            <a:ext cx="8262257" cy="494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Conditions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Communiquer la liste à l’avance aux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parents,</a:t>
            </a:r>
            <a:b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via la fiche santé, pour obtenir leur accord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Administrer uniquement les médicaments de la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liste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aux doses indiquées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Contacter immédiatement le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médecin</a:t>
            </a:r>
            <a:b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en cas de doute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Ne pas administrer ces médicaments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plus de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deux jours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sans avis médical</a:t>
            </a:r>
          </a:p>
          <a:p>
            <a:pPr algn="ctr"/>
            <a:endParaRPr lang="fr-FR" sz="24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3. points d’attention</a:t>
            </a:r>
          </a:p>
        </p:txBody>
      </p:sp>
    </p:spTree>
    <p:extLst>
      <p:ext uri="{BB962C8B-B14F-4D97-AF65-F5344CB8AC3E}">
        <p14:creationId xmlns:p14="http://schemas.microsoft.com/office/powerpoint/2010/main" val="2490176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Composition des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boite de soins et trousses de secours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47432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21388" y="934112"/>
            <a:ext cx="8262257" cy="503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Conservation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dans un lieu sec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hors de portée des participants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loin des grandes variations de température</a:t>
            </a:r>
          </a:p>
          <a:p>
            <a:pPr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Précautions 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Séparer les différentes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catégories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de composants dans des compartiments bien distincts : hygiène, plaies, brulures, hémorragies, etc. 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Contrôler régulièrement le contenu de la boite de soins pour remplacer immédiatement les produits qui sont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périmés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ou utilisés.  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conservation et précautions</a:t>
            </a:r>
          </a:p>
        </p:txBody>
      </p:sp>
    </p:spTree>
    <p:extLst>
      <p:ext uri="{BB962C8B-B14F-4D97-AF65-F5344CB8AC3E}">
        <p14:creationId xmlns:p14="http://schemas.microsoft.com/office/powerpoint/2010/main" val="1165664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229675"/>
            <a:ext cx="8262257" cy="396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Répartition :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Boite de soins : sur le lieu d’animation principal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Trousses de secours (1/groupe) : emportées lors des déplacements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Médicaments spécifiques à un participant en cours de traitement : mis séparément des autres produits afin d’éviter toute confusion / remis aux parents après les activités</a:t>
            </a: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répartition</a:t>
            </a:r>
          </a:p>
        </p:txBody>
      </p:sp>
    </p:spTree>
    <p:extLst>
      <p:ext uri="{BB962C8B-B14F-4D97-AF65-F5344CB8AC3E}">
        <p14:creationId xmlns:p14="http://schemas.microsoft.com/office/powerpoint/2010/main" val="3088291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826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cadre de gestion des soins en centre de vacances / </a:t>
            </a:r>
            <a:r>
              <a:rPr lang="fr-FR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cinq cha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pitres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21388" y="1015778"/>
            <a:ext cx="826225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Une gestion en personne prudente et raisonnable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Administration des médicaments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Composition des boite de soins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et trousses de secours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Fiche santé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Responsabilités et compétences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des animateurs en centre de vacances</a:t>
            </a:r>
          </a:p>
        </p:txBody>
      </p:sp>
    </p:spTree>
    <p:extLst>
      <p:ext uri="{BB962C8B-B14F-4D97-AF65-F5344CB8AC3E}">
        <p14:creationId xmlns:p14="http://schemas.microsoft.com/office/powerpoint/2010/main" val="2523061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20798" y="647784"/>
            <a:ext cx="8262257" cy="5607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 la boite de soins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minimum conseillé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Antiseptique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Compresses stériles,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idéalement de différentes tailles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Gants à usage unique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Paire de ciseaux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Pansements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Pommade apaisante 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Savon liquide (pH neutre si possible)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Thermomètre digital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4189678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5757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 la boite de soins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matériel bienvenu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Aiguilles stériles ou boite d'épingles + pince à épiler (pour les échardes)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Bandes de gaze élastiques ou bandes Velpeau + épingles de sureté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Compresse à refroidir (cold pack)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Couverture de survie isotherme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Crème solaire (haut indice de protection)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 err="1">
                <a:solidFill>
                  <a:srgbClr val="0B447B"/>
                </a:solidFill>
                <a:latin typeface="Muli" panose="02000503000000000000" pitchFamily="2" charset="0"/>
              </a:rPr>
              <a:t>Flapules</a:t>
            </a: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 de sérum physiologique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Gants de toilettes jetables 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Pansements  pour les ampoules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Paracétamol : antidouleur et anti-fièvre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Peigne à poux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Pince à tique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Rouleau de sparadrap, idéalement hypoallergénique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Sachets en plastique 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Serviettes hygiéniques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Tampons alcoolisés ou flacon d’alcool à 70°</a:t>
            </a:r>
            <a:b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(pour désinfecter le petit matériel)</a:t>
            </a: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1067359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20798" y="647784"/>
            <a:ext cx="8262257" cy="549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des trousses de secours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minimum conseillé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Antiseptique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Compresses stériles,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idéalement de différentes tailles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Couverture de survie isotherme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Gants à usage unique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Paire de ciseaux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Pansements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Pommade apaisante 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2285005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63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des trousses de secours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matériel bienvenu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Bandes de gaze élastiques ou bandes Velpeau + épingles de sureté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Crème solaire (haut indice de protection)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 err="1">
                <a:solidFill>
                  <a:srgbClr val="0B447B"/>
                </a:solidFill>
                <a:latin typeface="Muli" panose="02000503000000000000" pitchFamily="2" charset="0"/>
              </a:rPr>
              <a:t>Flapules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de sérum physiologique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Pansements  pour les ampoules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Pince à épiler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Pince à tique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Tampons alcoolisés ou flacon d’alcool à 70°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(pour désinfecter le petit matériel)</a:t>
            </a:r>
            <a:endParaRPr lang="fr-FR" sz="28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2684566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Fiche santé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001558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00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Personnes concernées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1 personne présente (participant, animateur, intendant…) 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sym typeface="Wingdings 3" panose="05040102010807070707" pitchFamily="18" charset="2"/>
              </a:rPr>
              <a:t>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1 fiche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Utilisation</a:t>
            </a:r>
            <a:r>
              <a:rPr lang="fr-BE" sz="1100" dirty="0"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par l’équipe d’animation dans le respect de la loi sur la vie privée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Accepter l’inscription d’un participant suppose que l’équipe d’animation est en mesure d’assumer son encadrement y compris les spécificités liées à sa santé et qu’elle sera à même de réagir adéquatement en cas de souci.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santé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646999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98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Récolte</a:t>
            </a:r>
            <a:r>
              <a:rPr lang="fr-BE" sz="1100" dirty="0"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 mise en place d’une stratégie de récolte par la structure d’accueil met en place une stratégie pour être en possession des fiches complétées. </a:t>
            </a:r>
          </a:p>
          <a:p>
            <a:pPr>
              <a:lnSpc>
                <a:spcPct val="107000"/>
              </a:lnSpc>
              <a:spcAft>
                <a:spcPts val="3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Archivage</a:t>
            </a:r>
            <a:r>
              <a:rPr lang="fr-BE" sz="1100" b="1" dirty="0">
                <a:solidFill>
                  <a:srgbClr val="000000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:</a:t>
            </a:r>
            <a:endParaRPr lang="fr-BE" sz="1000" dirty="0"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pendant les activités : conservation à l’abri des regards indiscrets</a:t>
            </a:r>
          </a:p>
          <a:p>
            <a:pPr lvl="0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après les activités :</a:t>
            </a:r>
          </a:p>
          <a:p>
            <a:pPr lvl="2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fiches rassemblées, conservées sous enveloppe par le responsable ou retournées à l’institution</a:t>
            </a:r>
          </a:p>
          <a:p>
            <a:pPr lvl="2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destruction maximum 1 an après l’activité, sauf si un dossier auprès d’une assurance a été ouvert (dans ce cas, joindre la fiche santé au dossier)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santé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2675645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69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3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Contenu de l’autorisation parentale :</a:t>
            </a:r>
          </a:p>
          <a:p>
            <a:pPr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participant placé sous la responsabilité de l’équipe encadrante</a:t>
            </a:r>
          </a:p>
          <a:p>
            <a:pPr marL="360363" indent="-360363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toute initiative laissée au médecin ou chirurgien au cas où l’état de santé du participant réclamerait une décision urgente et à défaut de pouvoir être contacté personnellement</a:t>
            </a:r>
          </a:p>
          <a:p>
            <a:pPr indent="-342900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utilisation adaptée des médicaments se trouvant sur la liste</a:t>
            </a:r>
          </a:p>
          <a:p>
            <a:pPr indent="-342900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endParaRPr lang="fr-BE" dirty="0">
              <a:solidFill>
                <a:srgbClr val="0B447B"/>
              </a:solidFill>
              <a:latin typeface="Muli" panose="02000503000000000000" pitchFamily="2" charset="0"/>
            </a:endParaRP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ts val="1000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Modèles de fiche santé et autorisation parentale</a:t>
            </a:r>
            <a:b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téléchargeables sur lesscouts.be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santé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contenu de l’autorisation parentale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3C5C9-C449-2448-DB7E-D49286A24F3F}"/>
              </a:ext>
            </a:extLst>
          </p:cNvPr>
          <p:cNvSpPr/>
          <p:nvPr/>
        </p:nvSpPr>
        <p:spPr>
          <a:xfrm>
            <a:off x="1136073" y="3429000"/>
            <a:ext cx="6373091" cy="893618"/>
          </a:xfrm>
          <a:prstGeom prst="rect">
            <a:avLst/>
          </a:prstGeom>
          <a:noFill/>
          <a:ln w="28575">
            <a:solidFill>
              <a:srgbClr val="1045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ln w="28575">
                <a:solidFill>
                  <a:srgbClr val="104579"/>
                </a:solidFill>
              </a:ln>
              <a:noFill/>
            </a:endParaRPr>
          </a:p>
        </p:txBody>
      </p:sp>
      <p:pic>
        <p:nvPicPr>
          <p:cNvPr id="6" name="Image 5" descr="Une image contenant texte, capture d’écran, document, lettre&#10;&#10;Description générée automatiquement">
            <a:extLst>
              <a:ext uri="{FF2B5EF4-FFF2-40B4-BE49-F238E27FC236}">
                <a16:creationId xmlns:a16="http://schemas.microsoft.com/office/drawing/2014/main" id="{E45662DC-DE49-F350-7E25-C56DBB459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89178">
            <a:off x="1932734" y="4492822"/>
            <a:ext cx="1731074" cy="2249055"/>
          </a:xfrm>
          <a:prstGeom prst="rect">
            <a:avLst/>
          </a:prstGeom>
        </p:spPr>
      </p:pic>
      <p:pic>
        <p:nvPicPr>
          <p:cNvPr id="8" name="Image 7" descr="Une image contenant texte, capture d’écran, Parallèle, document&#10;&#10;Description générée automatiquement">
            <a:extLst>
              <a:ext uri="{FF2B5EF4-FFF2-40B4-BE49-F238E27FC236}">
                <a16:creationId xmlns:a16="http://schemas.microsoft.com/office/drawing/2014/main" id="{1C9C70F7-9D14-BE56-209E-3CF0FD650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26598">
            <a:off x="4189256" y="4576879"/>
            <a:ext cx="1433792" cy="204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91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Responsabilité et compétences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des animateurs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641152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781089"/>
            <a:ext cx="8262257" cy="6061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Responsabilité</a:t>
            </a:r>
            <a:br>
              <a:rPr lang="fr-BE" b="1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partir du moment où les parents confient leurs enfants à des tiers, ces derniers deviennent responsables de la sécurité et du bienêtre des enfants. 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BEPS 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: pas d’obligation d’être breveté (brevet européen de premiers secours)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Bons gestes de délivrance de soins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Installation dans un lieu calme et en sécurité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Utilisation de différents outils liés à la gestion des soins : carnet Réflexes, livre Mômes en Santé, carnet de soins, fiches santé, boite de soins, trousse de secours…)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Inscription de tout soin, même bénin, dans le carnet de soins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fr-BE" dirty="0">
              <a:solidFill>
                <a:srgbClr val="0B447B"/>
              </a:solidFill>
              <a:latin typeface="Muli" panose="02000503000000000000" pitchFamily="2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En cas de doute, en l’absence de diplôme médical ou d’infirmier (dans les limites de son attribution) : passer le relai au médecin ou au 112 (en donnant les bonnes indications).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responsabilités et compétences des animateurs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287634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91591" y="2890391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Une gestion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en personne prudente et raisonnable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4DB310D-D624-2E89-D4AF-611980149ED2}"/>
              </a:ext>
            </a:extLst>
          </p:cNvPr>
          <p:cNvSpPr txBox="1"/>
          <p:nvPr/>
        </p:nvSpPr>
        <p:spPr>
          <a:xfrm>
            <a:off x="3766501" y="1940245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95476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une gestion en personne prudente et raisonnable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intention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01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5481B5-CFBA-5C1E-8EAB-670788DB3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86" y="1414150"/>
            <a:ext cx="1123950" cy="80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9AFD318E-97BE-DFA5-CBE7-3132133BD8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570" y="1222083"/>
            <a:ext cx="72136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AD14D2-A434-8890-7E09-03350C5E47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19" y="1478603"/>
            <a:ext cx="1181100" cy="67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5194EBAD-92E3-7EF1-A1E9-C00FE3AF9B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453" y="1477651"/>
            <a:ext cx="1431925" cy="678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3EB6C50-9E50-B44B-82AB-8FF4A0FEA2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062" y="1517676"/>
            <a:ext cx="705485" cy="47561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6D816FA-9933-6E6F-1F99-05B3E5D3AC0E}"/>
              </a:ext>
            </a:extLst>
          </p:cNvPr>
          <p:cNvSpPr txBox="1"/>
          <p:nvPr/>
        </p:nvSpPr>
        <p:spPr>
          <a:xfrm>
            <a:off x="303827" y="753955"/>
            <a:ext cx="6303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Cette note a été réalisée par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98190" y="3312663"/>
            <a:ext cx="8262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Objectif :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offrir un cadre pour gérer les soins de santé dans les organisations de jeunesse</a:t>
            </a:r>
            <a:endParaRPr lang="fr-FR" sz="320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pic>
        <p:nvPicPr>
          <p:cNvPr id="13" name="image1.png">
            <a:extLst>
              <a:ext uri="{FF2B5EF4-FFF2-40B4-BE49-F238E27FC236}">
                <a16:creationId xmlns:a16="http://schemas.microsoft.com/office/drawing/2014/main" id="{3DFF9297-1D4F-D85C-A9D1-2CCBC44861DD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7827" y="1440066"/>
            <a:ext cx="1228725" cy="62293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91912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Administration des médicaments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086320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45188" y="702100"/>
            <a:ext cx="8262257" cy="164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Public concerné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600"/>
              </a:spcAft>
              <a:buSzPct val="75000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enfants ou jeunes </a:t>
            </a:r>
            <a:r>
              <a:rPr lang="fr-BE" sz="2400" dirty="0">
                <a:effectLst/>
                <a:latin typeface="Segoe UI" panose="020B0502040204020203" pitchFamily="34" charset="0"/>
              </a:rPr>
              <a:t>sous traitement médical avant l’activité</a:t>
            </a:r>
            <a:br>
              <a:rPr lang="fr-BE" sz="2400" dirty="0">
                <a:effectLst/>
                <a:latin typeface="Segoe UI" panose="020B0502040204020203" pitchFamily="34" charset="0"/>
              </a:rPr>
            </a:br>
            <a:r>
              <a:rPr lang="fr-BE" sz="2400" dirty="0">
                <a:effectLst/>
                <a:latin typeface="Segoe UI" panose="020B0502040204020203" pitchFamily="34" charset="0"/>
              </a:rPr>
              <a:t>ou souffrant d’une maladie qui nécessite</a:t>
            </a:r>
            <a:br>
              <a:rPr lang="fr-BE" sz="2400" dirty="0">
                <a:effectLst/>
                <a:latin typeface="Segoe UI" panose="020B0502040204020203" pitchFamily="34" charset="0"/>
              </a:rPr>
            </a:br>
            <a:r>
              <a:rPr lang="fr-BE" sz="2400" dirty="0">
                <a:effectLst/>
                <a:latin typeface="Segoe UI" panose="020B0502040204020203" pitchFamily="34" charset="0"/>
              </a:rPr>
              <a:t>un traitement régulier ou ponctuel</a:t>
            </a:r>
            <a:endParaRPr lang="fr-BE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28FC6C6-4407-D3A1-789F-735DA7C93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27360"/>
              </p:ext>
            </p:extLst>
          </p:nvPr>
        </p:nvGraphicFramePr>
        <p:xfrm>
          <a:off x="421388" y="2609874"/>
          <a:ext cx="8386392" cy="412356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68828">
                  <a:extLst>
                    <a:ext uri="{9D8B030D-6E8A-4147-A177-3AD203B41FA5}">
                      <a16:colId xmlns:a16="http://schemas.microsoft.com/office/drawing/2014/main" val="518253166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2975512384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3563909662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1958834547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3578460376"/>
                    </a:ext>
                  </a:extLst>
                </a:gridCol>
              </a:tblGrid>
              <a:tr h="735954">
                <a:tc>
                  <a:txBody>
                    <a:bodyPr/>
                    <a:lstStyle/>
                    <a:p>
                      <a:pPr algn="ctr"/>
                      <a:endParaRPr lang="fr-BE" dirty="0">
                        <a:latin typeface="Muli" panose="02000503000000000000" pitchFamily="2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Rencontre préalable</a:t>
                      </a:r>
                      <a:br>
                        <a:rPr lang="fr-BE" dirty="0">
                          <a:latin typeface="Muli" panose="02000503000000000000" pitchFamily="2" charset="0"/>
                        </a:rPr>
                      </a:br>
                      <a:r>
                        <a:rPr lang="fr-BE" sz="1400" b="0" dirty="0">
                          <a:latin typeface="Muli" panose="02000503000000000000" pitchFamily="2" charset="0"/>
                        </a:rPr>
                        <a:t>avec les parents</a:t>
                      </a:r>
                      <a:endParaRPr lang="fr-BE" b="0" dirty="0">
                        <a:latin typeface="Muli" panose="02000503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Prescription médicale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Autorisation parentale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Décharge</a:t>
                      </a:r>
                      <a:br>
                        <a:rPr lang="fr-BE" dirty="0">
                          <a:latin typeface="Muli" panose="02000503000000000000" pitchFamily="2" charset="0"/>
                        </a:rPr>
                      </a:br>
                      <a:r>
                        <a:rPr lang="fr-BE" dirty="0">
                          <a:latin typeface="Muli" panose="02000503000000000000" pitchFamily="2" charset="0"/>
                        </a:rPr>
                        <a:t>des parents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872678"/>
                  </a:ext>
                </a:extLst>
              </a:tr>
              <a:tr h="1635061"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Traitement en cours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dirty="0">
                          <a:latin typeface="Muli" panose="02000503000000000000" pitchFamily="2" charset="0"/>
                        </a:rPr>
                        <a:t>Éventuellement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BE" dirty="0">
                        <a:latin typeface="Muli" panose="02000503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028290"/>
                  </a:ext>
                </a:extLst>
              </a:tr>
              <a:tr h="1635061"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Cas spécifiques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600" dirty="0">
                          <a:latin typeface="Muli" panose="02000503000000000000" pitchFamily="2" charset="0"/>
                        </a:rPr>
                        <a:t>Éventuellement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594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192070"/>
            <a:ext cx="8592293" cy="4395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spcAft>
                <a:spcPts val="600"/>
              </a:spcAft>
              <a:buSzPct val="75000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Organisation d’une rencontre avec les parents</a:t>
            </a:r>
          </a:p>
          <a:p>
            <a:pPr marL="514350" lvl="0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la mise en place des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conditions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nécessaires</a:t>
            </a:r>
            <a:b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au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bienêtre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de l’enfant et à sa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participation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aux activités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les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compétences des animateurs </a:t>
            </a:r>
            <a:b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et limites des responsabilités endossées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la délivrance d’un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certificat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autorisant la participation de l’enfant ou du jeune, par son médecin traitant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Éventuellement sur un document de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décharge</a:t>
            </a:r>
            <a:b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(prise de conscience de la part des parents des difficultés éventuelles liées au traitement de leur enfant</a:t>
            </a:r>
            <a:b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et des limites de l’action des animateurs)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7D2493C-2815-88D8-4AC9-87D413024993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299901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1258" y="852489"/>
            <a:ext cx="8422388" cy="4932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Obligations des parents </a:t>
            </a:r>
          </a:p>
          <a:p>
            <a:pPr marL="514350" indent="-51435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Fournir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le traitement</a:t>
            </a:r>
          </a:p>
          <a:p>
            <a:pPr marL="514350" lvl="0" indent="-5143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L’accompagner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d’une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prescription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médicale (si possible en DCI*)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instructions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d’administration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d’une ordonnance supplémentaire (idéalement)</a:t>
            </a:r>
          </a:p>
          <a:p>
            <a:pPr marL="514350" indent="-5143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préparer dans un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semainier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avec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nom de l’enfant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jour et l’heure d’administration</a:t>
            </a:r>
          </a:p>
          <a:p>
            <a:pPr lvl="0">
              <a:lnSpc>
                <a:spcPct val="107000"/>
              </a:lnSpc>
              <a:spcBef>
                <a:spcPts val="2400"/>
              </a:spcBef>
              <a:buSzPct val="75000"/>
              <a:defRPr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  <a:ea typeface="Muli Light" charset="0"/>
                <a:cs typeface="Muli Light" charset="0"/>
              </a:rPr>
              <a:t>*Dénomination commune internationale</a:t>
            </a:r>
            <a:endParaRPr lang="fr-FR" sz="20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A8E4FC4-C18B-B687-1D1C-B40754B115AE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3447200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647784"/>
            <a:ext cx="8262257" cy="612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Obligations des animateurs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Séparer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les médicaments destinés à un participant en particulier de ceux de la boite de soins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Respecter scrupuleusement les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consignes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d’administration et prendre contact avec le médecin traitant ou le parent en cas de doute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S’assurer de la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prise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des médicaments par l’enfant et de le consigner dans le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carnet de soins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6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Si nécessaire, prendre contact avec le médecin traitant (ou à défaut avec un médecin local) pour obtenir une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prescription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en cas de perte ou de quantité insuffisante du produit en cours de traitement</a:t>
            </a:r>
          </a:p>
          <a:p>
            <a:pPr algn="ctr"/>
            <a:endParaRPr lang="fr-FR" sz="24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9018729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Template_Global" id="{4B68CEB4-7021-417C-B58C-2892A32F421D}" vid="{5EA7DF01-ABA7-45C9-801A-EC0D4B3FF9F3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8632833A843345905CB1D51E57F9B6" ma:contentTypeVersion="12" ma:contentTypeDescription="Crée un document." ma:contentTypeScope="" ma:versionID="440c2a962be03c316bf54e482c75565c">
  <xsd:schema xmlns:xsd="http://www.w3.org/2001/XMLSchema" xmlns:xs="http://www.w3.org/2001/XMLSchema" xmlns:p="http://schemas.microsoft.com/office/2006/metadata/properties" xmlns:ns2="8b9772ff-00b8-4c35-86bf-0891cb7f2d23" xmlns:ns3="d23d29f7-64ee-4a56-a90a-b96d9766850d" targetNamespace="http://schemas.microsoft.com/office/2006/metadata/properties" ma:root="true" ma:fieldsID="351d07030a245308b85613a1c691eac5" ns2:_="" ns3:_="">
    <xsd:import namespace="8b9772ff-00b8-4c35-86bf-0891cb7f2d23"/>
    <xsd:import namespace="d23d29f7-64ee-4a56-a90a-b96d97668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9772ff-00b8-4c35-86bf-0891cb7f2d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5e3223ef-a093-4b24-a39a-b6bb6d4c5b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d29f7-64ee-4a56-a90a-b96d9766850d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33d7c0ed-f8e9-4beb-a500-52a05745a07d}" ma:internalName="TaxCatchAll" ma:showField="CatchAllData" ma:web="d23d29f7-64ee-4a56-a90a-b96d97668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B1C525-3255-48C3-A3D0-9CBEB1AE60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FDC8C1-FB9E-4D6E-895A-0345C6BFDB6A}">
  <ds:schemaRefs>
    <ds:schemaRef ds:uri="8b9772ff-00b8-4c35-86bf-0891cb7f2d23"/>
    <ds:schemaRef ds:uri="d23d29f7-64ee-4a56-a90a-b96d976685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Gestion des soins de santé</Template>
  <TotalTime>4750</TotalTime>
  <Words>1849</Words>
  <Application>Microsoft Office PowerPoint</Application>
  <PresentationFormat>Affichage à l'écran (4:3)</PresentationFormat>
  <Paragraphs>217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8" baseType="lpstr">
      <vt:lpstr>Arial</vt:lpstr>
      <vt:lpstr>Calibri</vt:lpstr>
      <vt:lpstr>Muli</vt:lpstr>
      <vt:lpstr>Muli Black</vt:lpstr>
      <vt:lpstr>Muli ExtraLight</vt:lpstr>
      <vt:lpstr>Muli Light</vt:lpstr>
      <vt:lpstr>Segoe UI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Les Scouts Baden-Powell de Belgique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Coralie Beyens</dc:creator>
  <cp:lastModifiedBy>Pascale Ek</cp:lastModifiedBy>
  <cp:revision>20</cp:revision>
  <cp:lastPrinted>2020-09-07T14:34:12Z</cp:lastPrinted>
  <dcterms:created xsi:type="dcterms:W3CDTF">2023-10-11T21:25:33Z</dcterms:created>
  <dcterms:modified xsi:type="dcterms:W3CDTF">2025-02-03T08:19:17Z</dcterms:modified>
</cp:coreProperties>
</file>